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42"/>
  </p:notesMasterIdLst>
  <p:sldIdLst>
    <p:sldId id="25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4" r:id="rId20"/>
    <p:sldId id="276" r:id="rId21"/>
    <p:sldId id="277" r:id="rId22"/>
    <p:sldId id="278" r:id="rId23"/>
    <p:sldId id="291" r:id="rId24"/>
    <p:sldId id="279" r:id="rId25"/>
    <p:sldId id="280" r:id="rId26"/>
    <p:sldId id="281" r:id="rId27"/>
    <p:sldId id="292" r:id="rId28"/>
    <p:sldId id="293" r:id="rId29"/>
    <p:sldId id="294" r:id="rId30"/>
    <p:sldId id="295" r:id="rId31"/>
    <p:sldId id="297" r:id="rId32"/>
    <p:sldId id="289" r:id="rId33"/>
    <p:sldId id="296" r:id="rId34"/>
    <p:sldId id="288" r:id="rId35"/>
    <p:sldId id="290" r:id="rId36"/>
    <p:sldId id="286" r:id="rId37"/>
    <p:sldId id="287" r:id="rId38"/>
    <p:sldId id="298" r:id="rId39"/>
    <p:sldId id="284" r:id="rId40"/>
    <p:sldId id="28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8" autoAdjust="0"/>
    <p:restoredTop sz="95411" autoAdjust="0"/>
  </p:normalViewPr>
  <p:slideViewPr>
    <p:cSldViewPr snapToGrid="0" snapToObjects="1" showGuides="1">
      <p:cViewPr varScale="1">
        <p:scale>
          <a:sx n="87" d="100"/>
          <a:sy n="87" d="100"/>
        </p:scale>
        <p:origin x="1140" y="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-31"/>
    </p:cViewPr>
  </p:notesTextViewPr>
  <p:sorterViewPr>
    <p:cViewPr>
      <p:scale>
        <a:sx n="52" d="100"/>
        <a:sy n="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eorge%20HD:George%20-%20NCSU:NCSU%20Spring%202015:SW%20Raleigh:Final%20Presentation:CHASS%20coding%20041015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George%20HD:George%20-%20NCSU:NCSU%20Spring%202015:SW%20Raleigh:SW%20Raleigh%20072914:SWR%20073114:CHASS%20open%20question%20coding%20REV%20073014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George%20HD:George%20-%20NCSU:NCSU%20Spring%202015:SW%20Raleigh:Final%20Presentation:CHASS%20coding%20041015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George%20HD:George%20-%20NCSU:NCSU%20Spring%202015:SW%20Raleigh:SW%20Raleigh%20072914:SWR%20073114:CHASS%20open%20question%20coding%20REV%2007301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George%20HD:George%20-%20NCSU:NCSU%20Spring%202015:SW%20Raleigh:SW%20Raleigh%20072914:SWR%20073114:CHASS%20open%20question%20coding%20REV%2007301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George%20HD:George%20-%20NCSU:NCSU%20Spring%202015:SW%20Raleigh:Final%20Presentation:SWR%20Business%20Coding%20041215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718812042778605E-2"/>
          <c:y val="6.0185185185185203E-2"/>
          <c:w val="0.874760406495244"/>
          <c:h val="0.8434059440258380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A2BD"/>
            </a:solidFill>
            <a:ln>
              <a:solidFill>
                <a:srgbClr val="00A2BD"/>
              </a:solidFill>
            </a:ln>
            <a:effectLst>
              <a:outerShdw blurRad="508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val>
            <c:numRef>
              <c:f>'Q13'!$D$24:$D$32</c:f>
              <c:numCache>
                <c:formatCode>0.0%</c:formatCode>
                <c:ptCount val="9"/>
                <c:pt idx="0">
                  <c:v>0.04</c:v>
                </c:pt>
                <c:pt idx="1">
                  <c:v>4.2000000000000003E-2</c:v>
                </c:pt>
                <c:pt idx="2">
                  <c:v>5.6000000000000001E-2</c:v>
                </c:pt>
                <c:pt idx="3">
                  <c:v>6.0999999999999999E-2</c:v>
                </c:pt>
                <c:pt idx="4">
                  <c:v>6.6000000000000003E-2</c:v>
                </c:pt>
                <c:pt idx="5">
                  <c:v>0.14699999999999999</c:v>
                </c:pt>
                <c:pt idx="6">
                  <c:v>0.151</c:v>
                </c:pt>
                <c:pt idx="7">
                  <c:v>0.16600000000000001</c:v>
                </c:pt>
                <c:pt idx="8">
                  <c:v>0.19700000000000001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271011392"/>
        <c:axId val="-1271022816"/>
      </c:barChart>
      <c:catAx>
        <c:axId val="-1271011392"/>
        <c:scaling>
          <c:orientation val="minMax"/>
        </c:scaling>
        <c:delete val="1"/>
        <c:axPos val="l"/>
        <c:majorTickMark val="out"/>
        <c:minorTickMark val="none"/>
        <c:tickLblPos val="nextTo"/>
        <c:crossAx val="-1271022816"/>
        <c:crosses val="autoZero"/>
        <c:auto val="1"/>
        <c:lblAlgn val="ctr"/>
        <c:lblOffset val="100"/>
        <c:noMultiLvlLbl val="0"/>
      </c:catAx>
      <c:valAx>
        <c:axId val="-1271022816"/>
        <c:scaling>
          <c:orientation val="minMax"/>
        </c:scaling>
        <c:delete val="0"/>
        <c:axPos val="b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0.0%" sourceLinked="1"/>
        <c:majorTickMark val="out"/>
        <c:minorTickMark val="none"/>
        <c:tickLblPos val="nextTo"/>
        <c:spPr>
          <a:ln>
            <a:solidFill>
              <a:sysClr val="window" lastClr="FFFFFF">
                <a:lumMod val="50000"/>
              </a:sysClr>
            </a:solidFill>
          </a:ln>
        </c:spPr>
        <c:txPr>
          <a:bodyPr/>
          <a:lstStyle/>
          <a:p>
            <a: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pPr>
            <a:endParaRPr lang="en-US"/>
          </a:p>
        </c:txPr>
        <c:crossAx val="-1271011392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Three Things To Change About SWR</a:t>
            </a:r>
          </a:p>
          <a:p>
            <a:pPr>
              <a:defRPr/>
            </a:pPr>
            <a:r>
              <a:rPr lang="en-US" sz="1200" b="0" dirty="0">
                <a:solidFill>
                  <a:schemeClr val="tx1">
                    <a:lumMod val="85000"/>
                  </a:schemeClr>
                </a:solidFill>
              </a:rPr>
              <a:t>Source: Community Survey, N=715</a:t>
            </a:r>
          </a:p>
        </c:rich>
      </c:tx>
      <c:layout>
        <c:manualLayout>
          <c:xMode val="edge"/>
          <c:yMode val="edge"/>
          <c:x val="0.32947976878612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90218318085962"/>
          <c:y val="0.18478813917793599"/>
          <c:w val="0.47935058334471198"/>
          <c:h val="0.707955657880425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38100" dist="508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Sheet2!$C$4:$C$12</c:f>
              <c:strCache>
                <c:ptCount val="9"/>
                <c:pt idx="0">
                  <c:v>Other: More jobs, career opportunities, </c:v>
                </c:pt>
                <c:pt idx="1">
                  <c:v>More parks, greenways, gardens, trees</c:v>
                </c:pt>
                <c:pt idx="2">
                  <c:v>Increase sense of community, public events, communication, campus/community</c:v>
                </c:pt>
                <c:pt idx="3">
                  <c:v>More and better housing choices: Affordable rentals,  single family, townhouses</c:v>
                </c:pt>
                <c:pt idx="4">
                  <c:v>Better development and planning: denser mixed use, less low-quality apartments</c:v>
                </c:pt>
                <c:pt idx="5">
                  <c:v>Increase walking and biking: Sidewalks, bike lanes, lighting, crosswalks</c:v>
                </c:pt>
                <c:pt idx="6">
                  <c:v>More, better retail and dining choices, esp, grocery and gas stations</c:v>
                </c:pt>
                <c:pt idx="7">
                  <c:v>Clean-up, revitalize: Perception of crime + safety, run-down buildings, noise</c:v>
                </c:pt>
                <c:pt idx="8">
                  <c:v>Reduce traffic, increase transit, stoplights and crosswalks, parking, park &amp; ride</c:v>
                </c:pt>
              </c:strCache>
            </c:strRef>
          </c:cat>
          <c:val>
            <c:numRef>
              <c:f>Sheet2!$D$4:$D$12</c:f>
              <c:numCache>
                <c:formatCode>0.0%</c:formatCode>
                <c:ptCount val="9"/>
                <c:pt idx="0">
                  <c:v>2.2370000000000001E-2</c:v>
                </c:pt>
                <c:pt idx="1">
                  <c:v>4.0550000000000003E-2</c:v>
                </c:pt>
                <c:pt idx="2">
                  <c:v>6.4329999999999998E-2</c:v>
                </c:pt>
                <c:pt idx="3">
                  <c:v>6.9930000000000006E-2</c:v>
                </c:pt>
                <c:pt idx="4">
                  <c:v>9.6500000000000002E-2</c:v>
                </c:pt>
                <c:pt idx="5">
                  <c:v>0.12867000000000001</c:v>
                </c:pt>
                <c:pt idx="6">
                  <c:v>0.15384</c:v>
                </c:pt>
                <c:pt idx="7">
                  <c:v>0.17762</c:v>
                </c:pt>
                <c:pt idx="8">
                  <c:v>0.24615000000000001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1271023360"/>
        <c:axId val="-1271014656"/>
      </c:barChart>
      <c:catAx>
        <c:axId val="-1271023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271014656"/>
        <c:crosses val="autoZero"/>
        <c:auto val="1"/>
        <c:lblAlgn val="ctr"/>
        <c:lblOffset val="100"/>
        <c:noMultiLvlLbl val="0"/>
      </c:catAx>
      <c:valAx>
        <c:axId val="-1271014656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27102336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Droid Sans"/>
          <a:cs typeface="Droid Sans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9420625724217802E-2"/>
          <c:y val="6.0185185185185203E-2"/>
          <c:w val="0.88508699738141094"/>
          <c:h val="0.803487897346164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F6600"/>
            </a:solidFill>
            <a:ln>
              <a:solidFill>
                <a:srgbClr val="FF6600"/>
              </a:solidFill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invertIfNegative val="0"/>
          <c:val>
            <c:numRef>
              <c:f>Change!$D$15:$D$22</c:f>
              <c:numCache>
                <c:formatCode>0.0%</c:formatCode>
                <c:ptCount val="8"/>
                <c:pt idx="0">
                  <c:v>3.9E-2</c:v>
                </c:pt>
                <c:pt idx="1">
                  <c:v>6.3E-2</c:v>
                </c:pt>
                <c:pt idx="2">
                  <c:v>6.8000000000000005E-2</c:v>
                </c:pt>
                <c:pt idx="3">
                  <c:v>9.4E-2</c:v>
                </c:pt>
                <c:pt idx="4">
                  <c:v>0.125</c:v>
                </c:pt>
                <c:pt idx="5">
                  <c:v>0.14899999999999999</c:v>
                </c:pt>
                <c:pt idx="6">
                  <c:v>0.17299999999999999</c:v>
                </c:pt>
                <c:pt idx="7">
                  <c:v>0.23899999999999999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271013024"/>
        <c:axId val="-1271013568"/>
      </c:barChart>
      <c:catAx>
        <c:axId val="-1271013024"/>
        <c:scaling>
          <c:orientation val="minMax"/>
        </c:scaling>
        <c:delete val="1"/>
        <c:axPos val="l"/>
        <c:majorTickMark val="out"/>
        <c:minorTickMark val="none"/>
        <c:tickLblPos val="nextTo"/>
        <c:crossAx val="-1271013568"/>
        <c:crosses val="autoZero"/>
        <c:auto val="1"/>
        <c:lblAlgn val="ctr"/>
        <c:lblOffset val="100"/>
        <c:noMultiLvlLbl val="0"/>
      </c:catAx>
      <c:valAx>
        <c:axId val="-1271013568"/>
        <c:scaling>
          <c:orientation val="minMax"/>
        </c:scaling>
        <c:delete val="0"/>
        <c:axPos val="b"/>
        <c:majorGridlines>
          <c:spPr>
            <a:ln>
              <a:solidFill>
                <a:sysClr val="window" lastClr="FFFFFF">
                  <a:lumMod val="50000"/>
                </a:sysClr>
              </a:solidFill>
            </a:ln>
          </c:spPr>
        </c:majorGridlines>
        <c:numFmt formatCode="0.0%" sourceLinked="1"/>
        <c:majorTickMark val="out"/>
        <c:minorTickMark val="none"/>
        <c:tickLblPos val="nextTo"/>
        <c:spPr>
          <a:ln>
            <a:solidFill>
              <a:sysClr val="windowText" lastClr="000000">
                <a:lumMod val="50000"/>
                <a:lumOff val="50000"/>
              </a:sys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-127101302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Three Things To Change About SWR</a:t>
            </a:r>
          </a:p>
          <a:p>
            <a:pPr>
              <a:defRPr/>
            </a:pPr>
            <a:r>
              <a:rPr lang="en-US" sz="1200" b="0" dirty="0">
                <a:solidFill>
                  <a:schemeClr val="tx1">
                    <a:lumMod val="85000"/>
                  </a:schemeClr>
                </a:solidFill>
              </a:rPr>
              <a:t>Source: Community Survey, N=715</a:t>
            </a:r>
          </a:p>
        </c:rich>
      </c:tx>
      <c:layout>
        <c:manualLayout>
          <c:xMode val="edge"/>
          <c:yMode val="edge"/>
          <c:x val="0.32947976878612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90218318085962"/>
          <c:y val="0.18478813917793599"/>
          <c:w val="0.47935058334471198"/>
          <c:h val="0.707955657880425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38100" dist="508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Sheet2!$C$4:$C$12</c:f>
              <c:strCache>
                <c:ptCount val="9"/>
                <c:pt idx="0">
                  <c:v>Other: More jobs, career opportunities, </c:v>
                </c:pt>
                <c:pt idx="1">
                  <c:v>More parks, greenways, gardens, trees</c:v>
                </c:pt>
                <c:pt idx="2">
                  <c:v>Increase sense of community, public events, communication, campus/community</c:v>
                </c:pt>
                <c:pt idx="3">
                  <c:v>More and better housing choices: Affordable rentals,  single family, townhouses</c:v>
                </c:pt>
                <c:pt idx="4">
                  <c:v>Better development and planning: denser mixed use, less low-quality apartments</c:v>
                </c:pt>
                <c:pt idx="5">
                  <c:v>Increase walking and biking: Sidewalks, bike lanes, lighting, crosswalks</c:v>
                </c:pt>
                <c:pt idx="6">
                  <c:v>More, better retail and dining choices, esp, grocery and gas stations</c:v>
                </c:pt>
                <c:pt idx="7">
                  <c:v>Clean-up, revitalize: Perception of crime + safety, run-down buildings, noise</c:v>
                </c:pt>
                <c:pt idx="8">
                  <c:v>Reduce traffic, increase transit, stoplights and crosswalks, parking, park &amp; ride</c:v>
                </c:pt>
              </c:strCache>
            </c:strRef>
          </c:cat>
          <c:val>
            <c:numRef>
              <c:f>Sheet2!$D$4:$D$12</c:f>
              <c:numCache>
                <c:formatCode>0.0%</c:formatCode>
                <c:ptCount val="9"/>
                <c:pt idx="0">
                  <c:v>2.2370000000000001E-2</c:v>
                </c:pt>
                <c:pt idx="1">
                  <c:v>4.0550000000000003E-2</c:v>
                </c:pt>
                <c:pt idx="2">
                  <c:v>6.4329999999999998E-2</c:v>
                </c:pt>
                <c:pt idx="3">
                  <c:v>6.9930000000000006E-2</c:v>
                </c:pt>
                <c:pt idx="4">
                  <c:v>9.6500000000000002E-2</c:v>
                </c:pt>
                <c:pt idx="5">
                  <c:v>0.12867000000000001</c:v>
                </c:pt>
                <c:pt idx="6">
                  <c:v>0.15384</c:v>
                </c:pt>
                <c:pt idx="7">
                  <c:v>0.17762</c:v>
                </c:pt>
                <c:pt idx="8">
                  <c:v>0.24615000000000001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1271016832"/>
        <c:axId val="-1271010304"/>
      </c:barChart>
      <c:catAx>
        <c:axId val="-12710168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271010304"/>
        <c:crosses val="autoZero"/>
        <c:auto val="1"/>
        <c:lblAlgn val="ctr"/>
        <c:lblOffset val="100"/>
        <c:noMultiLvlLbl val="0"/>
      </c:catAx>
      <c:valAx>
        <c:axId val="-1271010304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27101683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Droid Sans"/>
          <a:cs typeface="Droid Sans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dirty="0"/>
              <a:t>Three Things To Change About SWR</a:t>
            </a:r>
          </a:p>
          <a:p>
            <a:pPr>
              <a:defRPr/>
            </a:pPr>
            <a:r>
              <a:rPr lang="en-US" sz="1200" b="0" dirty="0">
                <a:solidFill>
                  <a:schemeClr val="tx1">
                    <a:lumMod val="85000"/>
                  </a:schemeClr>
                </a:solidFill>
              </a:rPr>
              <a:t>Source: Community Survey, N=715</a:t>
            </a:r>
          </a:p>
        </c:rich>
      </c:tx>
      <c:layout>
        <c:manualLayout>
          <c:xMode val="edge"/>
          <c:yMode val="edge"/>
          <c:x val="0.32947976878612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90218318085962"/>
          <c:y val="0.18478813917793599"/>
          <c:w val="0.47935058334471198"/>
          <c:h val="0.707955657880425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38100" dist="508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Sheet2!$C$4:$C$12</c:f>
              <c:strCache>
                <c:ptCount val="9"/>
                <c:pt idx="0">
                  <c:v>Other: More jobs, career opportunities, </c:v>
                </c:pt>
                <c:pt idx="1">
                  <c:v>More parks, greenways, gardens, trees</c:v>
                </c:pt>
                <c:pt idx="2">
                  <c:v>Increase sense of community, public events, communication, campus/community</c:v>
                </c:pt>
                <c:pt idx="3">
                  <c:v>More and better housing choices: Affordable rentals,  single family, townhouses</c:v>
                </c:pt>
                <c:pt idx="4">
                  <c:v>Better development and planning: denser mixed use, less low-quality apartments</c:v>
                </c:pt>
                <c:pt idx="5">
                  <c:v>Increase walking and biking: Sidewalks, bike lanes, lighting, crosswalks</c:v>
                </c:pt>
                <c:pt idx="6">
                  <c:v>More, better retail and dining choices, esp, grocery and gas stations</c:v>
                </c:pt>
                <c:pt idx="7">
                  <c:v>Clean-up, revitalize: Perception of crime + safety, run-down buildings, noise</c:v>
                </c:pt>
                <c:pt idx="8">
                  <c:v>Reduce traffic, increase transit, stoplights and crosswalks, parking, park &amp; ride</c:v>
                </c:pt>
              </c:strCache>
            </c:strRef>
          </c:cat>
          <c:val>
            <c:numRef>
              <c:f>Sheet2!$D$4:$D$12</c:f>
              <c:numCache>
                <c:formatCode>0.0%</c:formatCode>
                <c:ptCount val="9"/>
                <c:pt idx="0">
                  <c:v>2.2370000000000001E-2</c:v>
                </c:pt>
                <c:pt idx="1">
                  <c:v>4.0550000000000003E-2</c:v>
                </c:pt>
                <c:pt idx="2">
                  <c:v>6.4329999999999998E-2</c:v>
                </c:pt>
                <c:pt idx="3">
                  <c:v>6.9930000000000006E-2</c:v>
                </c:pt>
                <c:pt idx="4">
                  <c:v>9.6500000000000002E-2</c:v>
                </c:pt>
                <c:pt idx="5">
                  <c:v>0.12867000000000001</c:v>
                </c:pt>
                <c:pt idx="6">
                  <c:v>0.15384</c:v>
                </c:pt>
                <c:pt idx="7">
                  <c:v>0.17762</c:v>
                </c:pt>
                <c:pt idx="8">
                  <c:v>0.24615000000000001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1271021184"/>
        <c:axId val="-1271016288"/>
      </c:barChart>
      <c:catAx>
        <c:axId val="-12710211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271016288"/>
        <c:crosses val="autoZero"/>
        <c:auto val="1"/>
        <c:lblAlgn val="ctr"/>
        <c:lblOffset val="100"/>
        <c:noMultiLvlLbl val="0"/>
      </c:catAx>
      <c:valAx>
        <c:axId val="-1271016288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127102118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>
          <a:latin typeface="Droid Sans"/>
          <a:cs typeface="Droid Sans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A2BD"/>
            </a:solidFill>
            <a:ln>
              <a:solidFill>
                <a:srgbClr val="00A2BD"/>
              </a:solidFill>
            </a:ln>
          </c:spPr>
          <c:invertIfNegative val="0"/>
          <c:val>
            <c:numRef>
              <c:f>'Bus Best 3'!$D$15:$D$22</c:f>
              <c:numCache>
                <c:formatCode>0.0%</c:formatCode>
                <c:ptCount val="8"/>
                <c:pt idx="0">
                  <c:v>3.2000000000000001E-2</c:v>
                </c:pt>
                <c:pt idx="1">
                  <c:v>3.2000000000000001E-2</c:v>
                </c:pt>
                <c:pt idx="2">
                  <c:v>4.8000000000000001E-2</c:v>
                </c:pt>
                <c:pt idx="3">
                  <c:v>4.8000000000000001E-2</c:v>
                </c:pt>
                <c:pt idx="4">
                  <c:v>0.159</c:v>
                </c:pt>
                <c:pt idx="5">
                  <c:v>0.17499999999999999</c:v>
                </c:pt>
                <c:pt idx="6">
                  <c:v>0.20599999999999999</c:v>
                </c:pt>
                <c:pt idx="7">
                  <c:v>0.30199999999999999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271018464"/>
        <c:axId val="-1271017920"/>
      </c:barChart>
      <c:catAx>
        <c:axId val="-1271018464"/>
        <c:scaling>
          <c:orientation val="minMax"/>
        </c:scaling>
        <c:delete val="1"/>
        <c:axPos val="l"/>
        <c:majorTickMark val="out"/>
        <c:minorTickMark val="none"/>
        <c:tickLblPos val="nextTo"/>
        <c:crossAx val="-1271017920"/>
        <c:crosses val="autoZero"/>
        <c:auto val="1"/>
        <c:lblAlgn val="ctr"/>
        <c:lblOffset val="100"/>
        <c:noMultiLvlLbl val="0"/>
      </c:catAx>
      <c:valAx>
        <c:axId val="-1271017920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numFmt formatCode="0.0%" sourceLinked="1"/>
        <c:majorTickMark val="out"/>
        <c:minorTickMark val="none"/>
        <c:tickLblPos val="nextTo"/>
        <c:spPr>
          <a:ln>
            <a:solidFill>
              <a:schemeClr val="bg1">
                <a:lumMod val="50000"/>
                <a:lumOff val="50000"/>
              </a:schemeClr>
            </a:solidFill>
          </a:ln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-127101846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E6A9B-2B56-4B46-BB72-39A045E81944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549E7-AC40-44D9-A649-96D7E25CF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9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21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8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94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53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41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41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93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04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0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89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sz="1200" dirty="0">
              <a:solidFill>
                <a:srgbClr val="000000"/>
              </a:solidFill>
              <a:latin typeface="+mn-lt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893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3893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fontAlgn="base"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93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64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17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770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77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39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08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64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41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5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921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extLs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152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6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78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0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3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549E7-AC40-44D9-A649-96D7E25CF5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24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9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7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59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94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5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22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5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7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4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8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9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31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9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79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6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9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29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62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23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5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96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90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08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10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10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55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56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8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15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4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210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030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1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59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33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689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30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69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575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189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6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81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32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87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1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9982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32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5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78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926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32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82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90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86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83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619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0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1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649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71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43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4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149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955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318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554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430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37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21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031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552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10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2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698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762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56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228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740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24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653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75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9277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919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F744A3-42FE-3248-AE5E-7CD8AA528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78C0E-9332-A74B-99D0-06FED65A6D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57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75E16C-8831-C54E-947C-C80AEEF904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51379D-4210-5342-A2A9-68B3252381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172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D0A04-A6E7-8346-846C-ACE472935C8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C2682-2376-C84A-BE7C-305DE146B5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94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57FA0-01FC-D44C-B88A-DF12233BA3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B4FC2-B6A5-A94D-9031-B45EC6A47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012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130AD7-B7F8-4A4C-A0D3-E9BC09B7B6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CB82D-3474-174D-9CF4-99B2179311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8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39426-9527-3743-BBC4-3A33EEE9BD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AAB86-D0BF-E04E-B617-22F116E0C1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05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45269-7B6E-E94D-95AF-9B9FF0BCC3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B4C75-D7BC-3E44-8CBF-139CA82818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818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729576-1718-3044-B717-CF888026E8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A2C33-5CA0-9D49-9A75-B0B01FEB5A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684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0B9C1B-1824-2144-B73E-1232AB7D8C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AF488-0636-3D43-BCCA-5A5ECEAEE9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28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40533F-68FB-6144-82D5-FC259E87D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F3BE89-B6AE-C242-909A-5AD1583CBB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034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F316-03D7-B54B-A2EE-F61D7A05B5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39E68-4B28-0344-BD04-39F2FC42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6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F76D8-30C0-2D4C-91C9-F49664C96CBE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BA997-FE9A-B14F-AF46-DDCE18AA7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4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27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8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3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7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5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4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1E09583-A73E-9249-B517-33386B8D476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8/22/2016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9554F0-0C21-E544-92B5-5EE14FC18F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Gill Sans" charset="0"/>
                <a:ea typeface="ＭＳ Ｐゴシック" charset="0"/>
                <a:sym typeface="Gill Sans" charset="0"/>
              </a:rPr>
              <a:pPr defTabSz="41075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Gill Sans" charset="0"/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4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8.png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jpg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jpg"/><Relationship Id="rId5" Type="http://schemas.openxmlformats.org/officeDocument/2006/relationships/chart" Target="../charts/chart6.xml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17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5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7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3" Type="http://schemas.openxmlformats.org/officeDocument/2006/relationships/image" Target="../media/image62.jpeg"/><Relationship Id="rId21" Type="http://schemas.openxmlformats.org/officeDocument/2006/relationships/image" Target="../media/image94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10" Type="http://schemas.openxmlformats.org/officeDocument/2006/relationships/image" Target="../media/image83.jpeg"/><Relationship Id="rId19" Type="http://schemas.openxmlformats.org/officeDocument/2006/relationships/image" Target="../media/image92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0296" y="4178461"/>
            <a:ext cx="683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A Collaboration between the City, the University, and the Community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2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AutoShape 63"/>
          <p:cNvSpPr>
            <a:spLocks/>
          </p:cNvSpPr>
          <p:nvPr/>
        </p:nvSpPr>
        <p:spPr bwMode="auto">
          <a:xfrm>
            <a:off x="4779571" y="6305543"/>
            <a:ext cx="3695836" cy="264862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Design Studios – Architecture, Landscape Architecture, Graphic Design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0" y="3525266"/>
            <a:ext cx="4252214" cy="2757545"/>
          </a:xfrm>
          <a:prstGeom prst="rect">
            <a:avLst/>
          </a:prstGeom>
        </p:spPr>
      </p:pic>
      <p:pic>
        <p:nvPicPr>
          <p:cNvPr id="16" name="Picture 65" descr="lar-500-2013-09-17-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71" y="3543497"/>
            <a:ext cx="3980973" cy="27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4" name="AutoShape 63"/>
          <p:cNvSpPr>
            <a:spLocks/>
          </p:cNvSpPr>
          <p:nvPr/>
        </p:nvSpPr>
        <p:spPr bwMode="auto">
          <a:xfrm>
            <a:off x="336850" y="6310046"/>
            <a:ext cx="3980973" cy="186508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Classes – Community Psychology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AutoShape 18"/>
          <p:cNvSpPr>
            <a:spLocks/>
          </p:cNvSpPr>
          <p:nvPr/>
        </p:nvSpPr>
        <p:spPr bwMode="auto">
          <a:xfrm>
            <a:off x="726748" y="1603860"/>
            <a:ext cx="8033796" cy="118407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512763" indent="-301625" defTabSz="457200" eaLnBrk="1">
              <a:lnSpc>
                <a:spcPct val="120000"/>
              </a:lnSpc>
              <a:spcBef>
                <a:spcPts val="1800"/>
              </a:spcBef>
              <a:buSzPct val="70000"/>
              <a:buFontTx/>
              <a:buChar char="•"/>
            </a:pPr>
            <a:r>
              <a:rPr lang="en-US" sz="19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College of Design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Studios/Independent </a:t>
            </a:r>
            <a:r>
              <a:rPr lang="en-US" sz="19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Study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in Landscape </a:t>
            </a:r>
            <a:r>
              <a:rPr lang="en-US" sz="19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Architecture, Architecture, </a:t>
            </a: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Graphic </a:t>
            </a:r>
            <a:r>
              <a:rPr lang="en-US" sz="19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Design</a:t>
            </a:r>
          </a:p>
          <a:p>
            <a:pPr marL="512763" indent="-301625" defTabSz="457200" eaLnBrk="1">
              <a:lnSpc>
                <a:spcPct val="120000"/>
              </a:lnSpc>
              <a:spcBef>
                <a:spcPts val="1800"/>
              </a:spcBef>
              <a:buSzPct val="70000"/>
              <a:buFontTx/>
              <a:buChar char="•"/>
            </a:pPr>
            <a:r>
              <a:rPr lang="en-US" sz="19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College of Humanities and Social Sciences Course </a:t>
            </a:r>
            <a:r>
              <a:rPr lang="en-US" sz="19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– Community Psychology</a:t>
            </a:r>
            <a:endParaRPr lang="en-US" sz="19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2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588774"/>
            <a:ext cx="9144000" cy="32692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5140583" y="1125140"/>
          <a:ext cx="3791211" cy="222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4195910" y="724359"/>
            <a:ext cx="5572125" cy="5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The Best Features of Southwest Raleigh</a:t>
            </a:r>
          </a:p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dirty="0">
                <a:solidFill>
                  <a:schemeClr val="tx1"/>
                </a:solidFill>
                <a:latin typeface="Calibri"/>
                <a:cs typeface="Calibri"/>
              </a:rPr>
              <a:t>Community Survey Q13, N=758</a:t>
            </a:r>
          </a:p>
        </p:txBody>
      </p:sp>
      <p:pic>
        <p:nvPicPr>
          <p:cNvPr id="4403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62" y="3579691"/>
            <a:ext cx="3291964" cy="328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2" name="TextBox 7"/>
          <p:cNvSpPr txBox="1">
            <a:spLocks noChangeArrowheads="1"/>
          </p:cNvSpPr>
          <p:nvPr/>
        </p:nvSpPr>
        <p:spPr bwMode="auto">
          <a:xfrm>
            <a:off x="402961" y="3640632"/>
            <a:ext cx="4821200" cy="315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6286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Residents </a:t>
            </a:r>
            <a:r>
              <a:rPr lang="en-US" sz="1800" i="1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and Businesses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list location, proximity and convenience as major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advantages</a:t>
            </a:r>
            <a:endParaRPr lang="en-US" sz="18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lvl="1" defTabSz="410751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Access to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downtown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RTP,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airport.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lvl="1" defTabSz="410751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Proximity of NC State and Meredith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College.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lvl="1" defTabSz="410751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Nearby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amenities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of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downtown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: B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usiness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culture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government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,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entertainment.</a:t>
            </a:r>
            <a:endParaRPr lang="en-US" sz="1400" dirty="0">
              <a:solidFill>
                <a:prstClr val="black"/>
              </a:solidFill>
              <a:latin typeface="Calibri"/>
              <a:ea typeface="MS PGothic" charset="0"/>
              <a:cs typeface="Calibri"/>
            </a:endParaRPr>
          </a:p>
          <a:p>
            <a:pPr lvl="1" defTabSz="410751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Collaborative, i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nnovative environment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c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reate connections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v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aluable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to the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modern economy.</a:t>
            </a:r>
          </a:p>
          <a:p>
            <a:pPr lvl="1" defTabSz="410751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Remember differences in access and connectedness: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/>
            </a:r>
            <a:br>
              <a:rPr lang="en-US" sz="1400" dirty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400" dirty="0" smtClean="0">
                <a:solidFill>
                  <a:prstClr val="black"/>
                </a:solidFill>
                <a:latin typeface="Calibri"/>
                <a:ea typeface="MS PGothic" charset="0"/>
                <a:cs typeface="Calibri"/>
              </a:rPr>
              <a:t>Between neighborhoods and stakeholder groups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22347" y="1161873"/>
            <a:ext cx="3286125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Connected: 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access, proximity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90238" y="1384303"/>
            <a:ext cx="3018234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Green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: Parks, greenways, lakes, trees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3081" y="1591107"/>
            <a:ext cx="3125391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Diverse: 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shopping, restaurants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68769" y="1781674"/>
            <a:ext cx="3339703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Campuses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: NC State, Meredith College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15192" y="1990406"/>
            <a:ext cx="3393281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Sense of Community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, stable, friendly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58738" y="2212330"/>
            <a:ext cx="3149734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The Arts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: music, art, culture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283081" y="2428369"/>
            <a:ext cx="3125391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Entertainment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: sports, fairgrounds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193909" y="2636087"/>
            <a:ext cx="2214563" cy="2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Diverse: 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people and culture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16721" y="2858518"/>
            <a:ext cx="1675009" cy="28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defTabSz="410751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Walkable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 and </a:t>
            </a:r>
            <a:r>
              <a:rPr lang="en-US" sz="1200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Bike-able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22912" y="175295"/>
            <a:ext cx="3302210" cy="61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Findings: 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Strengths - Connected</a:t>
            </a:r>
          </a:p>
          <a:p>
            <a:pPr algn="l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El"/>
        </p:bldSub>
      </p:bldGraphic>
      <p:bldP spid="39952" grpId="0"/>
      <p:bldP spid="4" grpId="0" uiExpand="1"/>
      <p:bldP spid="7" grpId="0" uiExpand="1"/>
      <p:bldP spid="8" grpId="0" uiExpand="1"/>
      <p:bldP spid="9" grpId="0" uiExpand="1"/>
      <p:bldP spid="12" grpId="0" uiExpand="1"/>
      <p:bldP spid="13" grpId="0" uiExpand="1"/>
      <p:bldP spid="14" grpId="0" uiExpand="1"/>
      <p:bldP spid="15" grpId="0" uiExpand="1"/>
      <p:bldP spid="16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AutoShape 18"/>
          <p:cNvSpPr>
            <a:spLocks/>
          </p:cNvSpPr>
          <p:nvPr/>
        </p:nvSpPr>
        <p:spPr bwMode="auto">
          <a:xfrm>
            <a:off x="310132" y="1712536"/>
            <a:ext cx="4382482" cy="2411964"/>
          </a:xfrm>
          <a:custGeom>
            <a:avLst/>
            <a:gdLst>
              <a:gd name="T0" fmla="*/ 562065781 w 21600"/>
              <a:gd name="T1" fmla="*/ 201388788 h 21600"/>
              <a:gd name="T2" fmla="*/ 562065781 w 21600"/>
              <a:gd name="T3" fmla="*/ 201388788 h 21600"/>
              <a:gd name="T4" fmla="*/ 562065781 w 21600"/>
              <a:gd name="T5" fmla="*/ 201388788 h 21600"/>
              <a:gd name="T6" fmla="*/ 562065781 w 21600"/>
              <a:gd name="T7" fmla="*/ 2013887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549275" indent="-338138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Both residents </a:t>
            </a:r>
            <a:r>
              <a:rPr lang="en-US" sz="1400" u="sng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and</a:t>
            </a:r>
            <a:r>
              <a:rPr lang="en-US" sz="14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 business owners </a:t>
            </a:r>
            <a:r>
              <a:rPr lang="en-US" sz="1400" dirty="0" smtClean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consistently</a:t>
            </a: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mentioned </a:t>
            </a:r>
            <a:r>
              <a:rPr lang="en-US" sz="14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parks, greenways, campuses, and arboretum </a:t>
            </a:r>
            <a:endParaRPr lang="en-US" sz="1400" dirty="0" smtClean="0">
              <a:solidFill>
                <a:schemeClr val="tx1"/>
              </a:solidFill>
              <a:latin typeface="Calibri" charset="0"/>
              <a:ea typeface="MS PGothic" charset="0"/>
              <a:cs typeface="MS PGothic" charset="0"/>
            </a:endParaRPr>
          </a:p>
          <a:p>
            <a:pPr>
              <a:lnSpc>
                <a:spcPct val="120000"/>
              </a:lnSpc>
            </a:pPr>
            <a:r>
              <a:rPr lang="en-US" sz="1400" dirty="0" smtClean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as </a:t>
            </a:r>
            <a:r>
              <a:rPr lang="en-US" sz="14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major assets in Southwest Raleigh: </a:t>
            </a:r>
          </a:p>
          <a:p>
            <a:pPr lvl="2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Extensive Greenway System</a:t>
            </a:r>
          </a:p>
          <a:p>
            <a:pPr lvl="2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Mature Urban Forest</a:t>
            </a:r>
          </a:p>
          <a:p>
            <a:pPr lvl="2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Arboretum</a:t>
            </a:r>
          </a:p>
          <a:p>
            <a:pPr lvl="2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Lakes and Parks</a:t>
            </a:r>
          </a:p>
          <a:p>
            <a:pPr lvl="2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Street Trees</a:t>
            </a:r>
          </a:p>
          <a:p>
            <a:pPr lvl="2">
              <a:lnSpc>
                <a:spcPct val="120000"/>
              </a:lnSpc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Campuses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22" y="4126810"/>
            <a:ext cx="2948316" cy="2621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745" y="826831"/>
            <a:ext cx="4031997" cy="1961170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51" y="2820809"/>
            <a:ext cx="3990191" cy="392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7039646" y="159609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latin typeface="Calibri Light" panose="020F0302020204030204" pitchFamily="34" charset="0"/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Strengths - Green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latin typeface="Calibri Light" panose="020F0302020204030204" pitchFamily="34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010" name="TextBox 7"/>
          <p:cNvSpPr txBox="1">
            <a:spLocks noChangeArrowheads="1"/>
          </p:cNvSpPr>
          <p:nvPr/>
        </p:nvSpPr>
        <p:spPr bwMode="auto">
          <a:xfrm>
            <a:off x="4353456" y="959018"/>
            <a:ext cx="4929188" cy="163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6286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87" b="1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Southwest Raleigh is diverse in many ways</a:t>
            </a:r>
          </a:p>
          <a:p>
            <a:pPr lvl="1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Ethnicity, </a:t>
            </a:r>
            <a:r>
              <a:rPr lang="en-US" sz="1336" dirty="0" smtClean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culture</a:t>
            </a: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, </a:t>
            </a:r>
            <a:r>
              <a:rPr lang="en-US" sz="1336" dirty="0" smtClean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age </a:t>
            </a: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and </a:t>
            </a:r>
            <a:r>
              <a:rPr lang="en-US" sz="1336" dirty="0" smtClean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experience </a:t>
            </a: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of its residents</a:t>
            </a:r>
          </a:p>
          <a:p>
            <a:pPr lvl="1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Economic and social opportunities</a:t>
            </a:r>
          </a:p>
          <a:p>
            <a:pPr lvl="1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Urban to rural environments</a:t>
            </a:r>
          </a:p>
          <a:p>
            <a:pPr lvl="1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Variety of neighborhoods</a:t>
            </a:r>
          </a:p>
          <a:p>
            <a:pPr lvl="1" defTabSz="410751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36" dirty="0">
                <a:solidFill>
                  <a:prstClr val="black"/>
                </a:solidFill>
                <a:latin typeface="Calibri" charset="0"/>
                <a:ea typeface="MS PGothic" charset="0"/>
                <a:cs typeface="MS PGothic" charset="0"/>
              </a:rPr>
              <a:t>A diversity of shopping, restaurants, and entertainment</a:t>
            </a:r>
          </a:p>
        </p:txBody>
      </p:sp>
      <p:pic>
        <p:nvPicPr>
          <p:cNvPr id="43011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95" y="2748200"/>
            <a:ext cx="4010470" cy="393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4" y="2748201"/>
            <a:ext cx="4709027" cy="337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991498" y="130023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Strengths - Diverse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486" y="4207071"/>
            <a:ext cx="4399802" cy="12022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0" y="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347391" y="4209487"/>
            <a:ext cx="43958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Which challenges in the community and business surveys and interviews are supported by other types of findings?</a:t>
            </a:r>
          </a:p>
        </p:txBody>
      </p:sp>
      <p:sp>
        <p:nvSpPr>
          <p:cNvPr id="49157" name="TextBox 18"/>
          <p:cNvSpPr txBox="1">
            <a:spLocks noChangeArrowheads="1"/>
          </p:cNvSpPr>
          <p:nvPr/>
        </p:nvSpPr>
        <p:spPr bwMode="auto">
          <a:xfrm>
            <a:off x="806875" y="4747732"/>
            <a:ext cx="37811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161845" indent="-161845" defTabSz="410751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Lack of choice in housing, retail, grocery, wholesale and accommodation and food services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176340"/>
              </p:ext>
            </p:extLst>
          </p:nvPr>
        </p:nvGraphicFramePr>
        <p:xfrm>
          <a:off x="4837857" y="1364229"/>
          <a:ext cx="3853160" cy="1928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26459" y="1432716"/>
            <a:ext cx="4326434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Traffic Safety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: More transit, stoplights, crosswalks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3508" y="1637207"/>
            <a:ext cx="4729385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Clean-up, Revitalize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: Perception of safety, run-down buildings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8752" y="1835487"/>
            <a:ext cx="4554141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More Retail and Dining: 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Grocery and gas stations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8752" y="2023956"/>
            <a:ext cx="4554141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Walking and Biking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: Sidewalks, bike lanes, lighting, crosswalks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27551" y="2207991"/>
            <a:ext cx="4718223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Better development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: Denser mixed use,  better quality apartments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51648" y="2382730"/>
            <a:ext cx="4794126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More Housing Choice: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 Affordable rentals, townhouses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6796" y="2577850"/>
            <a:ext cx="494897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Sense of Community: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 Public events, communication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8055" y="2759371"/>
            <a:ext cx="4607719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25" b="1" dirty="0">
                <a:solidFill>
                  <a:srgbClr val="000000"/>
                </a:solidFill>
                <a:latin typeface="Calibri"/>
                <a:cs typeface="Calibri"/>
              </a:rPr>
              <a:t>More Green: </a:t>
            </a:r>
            <a:r>
              <a:rPr lang="en-US" sz="1125" dirty="0">
                <a:solidFill>
                  <a:srgbClr val="000000"/>
                </a:solidFill>
                <a:latin typeface="Calibri"/>
                <a:cs typeface="Calibri"/>
              </a:rPr>
              <a:t>Parks, greenways, gardens, trees</a:t>
            </a:r>
          </a:p>
        </p:txBody>
      </p:sp>
      <p:sp>
        <p:nvSpPr>
          <p:cNvPr id="45072" name="TextBox 3"/>
          <p:cNvSpPr txBox="1">
            <a:spLocks noChangeArrowheads="1"/>
          </p:cNvSpPr>
          <p:nvPr/>
        </p:nvSpPr>
        <p:spPr bwMode="auto">
          <a:xfrm>
            <a:off x="4142466" y="950791"/>
            <a:ext cx="5572125" cy="48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prstClr val="black"/>
                </a:solidFill>
                <a:latin typeface="Calibri"/>
                <a:cs typeface="Calibri"/>
              </a:rPr>
              <a:t>Important Challenges for Southwest Raleigh</a:t>
            </a:r>
          </a:p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66" dirty="0">
                <a:solidFill>
                  <a:prstClr val="black"/>
                </a:solidFill>
                <a:latin typeface="Calibri"/>
                <a:cs typeface="Calibri"/>
              </a:rPr>
              <a:t>Community Survey Q13.2, N=758</a:t>
            </a:r>
          </a:p>
        </p:txBody>
      </p:sp>
      <p:pic>
        <p:nvPicPr>
          <p:cNvPr id="23" name="Picture 5" descr="SWRaleigh_grocery_buffer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7" b="1"/>
          <a:stretch/>
        </p:blipFill>
        <p:spPr bwMode="auto">
          <a:xfrm>
            <a:off x="5052893" y="3293872"/>
            <a:ext cx="4077031" cy="35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5787215" y="204507"/>
            <a:ext cx="3717321" cy="303787"/>
          </a:xfrm>
          <a:prstGeom prst="rect">
            <a:avLst/>
          </a:prstGeom>
        </p:spPr>
        <p:txBody>
          <a:bodyPr vert="horz" lIns="45207" tIns="22603" rIns="45207" bIns="2260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Challenges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4" name="Picture 3" descr="Revised_SWRaleigh_grocery_BLOWU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57" y="3293871"/>
            <a:ext cx="4240631" cy="348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9156" grpId="0"/>
      <p:bldP spid="49157" grpId="0"/>
      <p:bldGraphic spid="12" grpId="0" uiExpand="1">
        <p:bldSub>
          <a:bldChart bld="seriesEl"/>
        </p:bldSub>
      </p:bldGraphic>
      <p:bldP spid="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0" y="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itle 1"/>
          <p:cNvSpPr txBox="1">
            <a:spLocks/>
          </p:cNvSpPr>
          <p:nvPr/>
        </p:nvSpPr>
        <p:spPr>
          <a:xfrm>
            <a:off x="5763216" y="213499"/>
            <a:ext cx="3380784" cy="303787"/>
          </a:xfrm>
          <a:prstGeom prst="rect">
            <a:avLst/>
          </a:prstGeom>
        </p:spPr>
        <p:txBody>
          <a:bodyPr vert="horz" lIns="45207" tIns="22603" rIns="45207" bIns="2260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Strengths and Challenges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3" name="Picture 2" descr="industry-mix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" y="1524000"/>
            <a:ext cx="6913192" cy="501135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3676" y="2148703"/>
            <a:ext cx="6452974" cy="665891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72076" y="4417331"/>
            <a:ext cx="4639276" cy="207318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72076" y="4780690"/>
            <a:ext cx="4639276" cy="207318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6960973" y="2310027"/>
            <a:ext cx="535459" cy="336378"/>
          </a:xfrm>
          <a:prstGeom prst="leftArrow">
            <a:avLst/>
          </a:prstGeom>
          <a:solidFill>
            <a:srgbClr val="00A2BD"/>
          </a:solidFill>
          <a:ln>
            <a:solidFill>
              <a:srgbClr val="00A2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Arrow 25"/>
          <p:cNvSpPr/>
          <p:nvPr/>
        </p:nvSpPr>
        <p:spPr>
          <a:xfrm>
            <a:off x="5045676" y="4346832"/>
            <a:ext cx="535459" cy="336378"/>
          </a:xfrm>
          <a:prstGeom prst="lef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Arrow 26"/>
          <p:cNvSpPr/>
          <p:nvPr/>
        </p:nvSpPr>
        <p:spPr>
          <a:xfrm>
            <a:off x="5045676" y="4740873"/>
            <a:ext cx="535459" cy="336378"/>
          </a:xfrm>
          <a:prstGeom prst="left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5763216" y="2940003"/>
            <a:ext cx="309246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Which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perceived strengths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and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challenges are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supported by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other evidence? </a:t>
            </a:r>
            <a:endParaRPr lang="en-US" sz="18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</p:txBody>
      </p:sp>
      <p:sp>
        <p:nvSpPr>
          <p:cNvPr id="49158" name="TextBox 18"/>
          <p:cNvSpPr txBox="1">
            <a:spLocks noChangeArrowheads="1"/>
          </p:cNvSpPr>
          <p:nvPr/>
        </p:nvSpPr>
        <p:spPr bwMode="auto">
          <a:xfrm>
            <a:off x="5982730" y="3921475"/>
            <a:ext cx="2876378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161845" indent="-161845" defTabSz="410751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Availability of amenities</a:t>
            </a:r>
            <a:br>
              <a:rPr lang="en-US" sz="15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5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arts, entertainment, education</a:t>
            </a:r>
          </a:p>
        </p:txBody>
      </p:sp>
      <p:sp>
        <p:nvSpPr>
          <p:cNvPr id="28" name="TextBox 18"/>
          <p:cNvSpPr txBox="1">
            <a:spLocks noChangeArrowheads="1"/>
          </p:cNvSpPr>
          <p:nvPr/>
        </p:nvSpPr>
        <p:spPr bwMode="auto">
          <a:xfrm>
            <a:off x="5982729" y="4583325"/>
            <a:ext cx="302740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161845" indent="-161845" defTabSz="410751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Availability of basic services</a:t>
            </a:r>
            <a:br>
              <a:rPr lang="en-US" sz="15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</a:br>
            <a:r>
              <a:rPr lang="en-US" sz="15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retail, grocery stores, food service</a:t>
            </a:r>
          </a:p>
        </p:txBody>
      </p:sp>
    </p:spTree>
    <p:extLst>
      <p:ext uri="{BB962C8B-B14F-4D97-AF65-F5344CB8AC3E}">
        <p14:creationId xmlns:p14="http://schemas.microsoft.com/office/powerpoint/2010/main" val="16220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  <p:bldP spid="25" grpId="0" animBg="1"/>
      <p:bldP spid="5" grpId="0" animBg="1"/>
      <p:bldP spid="5" grpId="1" animBg="1"/>
      <p:bldP spid="26" grpId="0" animBg="1"/>
      <p:bldP spid="27" grpId="0" animBg="1"/>
      <p:bldP spid="49158" grpId="0" animBg="1"/>
      <p:bldP spid="49158" grpId="1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0" y="0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itle 1"/>
          <p:cNvSpPr txBox="1">
            <a:spLocks/>
          </p:cNvSpPr>
          <p:nvPr/>
        </p:nvSpPr>
        <p:spPr>
          <a:xfrm>
            <a:off x="6148916" y="213499"/>
            <a:ext cx="3096885" cy="303787"/>
          </a:xfrm>
          <a:prstGeom prst="rect">
            <a:avLst/>
          </a:prstGeom>
        </p:spPr>
        <p:txBody>
          <a:bodyPr vert="horz" lIns="45207" tIns="22603" rIns="45207" bIns="2260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</a:p>
          <a:p>
            <a:pPr algn="l" fontAlgn="base">
              <a:spcAft>
                <a:spcPct val="0"/>
              </a:spcAft>
            </a:pPr>
            <a:r>
              <a:rPr lang="en-US" sz="18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Challenges </a:t>
            </a:r>
          </a:p>
        </p:txBody>
      </p:sp>
      <p:pic>
        <p:nvPicPr>
          <p:cNvPr id="3" name="Picture 2" descr="SWRaleigh_rental_single fam res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1" y="1633987"/>
            <a:ext cx="6415500" cy="5062231"/>
          </a:xfrm>
          <a:prstGeom prst="rect">
            <a:avLst/>
          </a:prstGeom>
        </p:spPr>
      </p:pic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5175417" y="1796107"/>
            <a:ext cx="3867310" cy="87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87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Which challenges in the surveys and interviews are supported by other types of findings?</a:t>
            </a:r>
          </a:p>
        </p:txBody>
      </p:sp>
      <p:sp>
        <p:nvSpPr>
          <p:cNvPr id="49158" name="TextBox 18"/>
          <p:cNvSpPr txBox="1">
            <a:spLocks noChangeArrowheads="1"/>
          </p:cNvSpPr>
          <p:nvPr/>
        </p:nvSpPr>
        <p:spPr bwMode="auto">
          <a:xfrm>
            <a:off x="5634954" y="2757220"/>
            <a:ext cx="35090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161845" indent="-161845" defTabSz="410751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Mapping also indicates that there is limited choice in housing</a:t>
            </a:r>
            <a:endParaRPr lang="en-US" sz="16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3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987570"/>
            <a:ext cx="9144000" cy="28704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690761" y="93474"/>
            <a:ext cx="3453239" cy="533449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Challenges - Misperceptions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03653" y="1910935"/>
            <a:ext cx="7012991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r>
              <a:rPr lang="en-US" sz="23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Which challenges perceived in the </a:t>
            </a:r>
            <a:r>
              <a:rPr lang="en-US" sz="23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surveys </a:t>
            </a:r>
            <a:r>
              <a:rPr lang="en-US" sz="23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and interviews are </a:t>
            </a:r>
            <a:r>
              <a:rPr lang="en-US" sz="2300" b="1" i="1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not</a:t>
            </a:r>
            <a:r>
              <a:rPr lang="en-US" sz="2300" b="1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always supported </a:t>
            </a:r>
            <a:r>
              <a:rPr lang="en-US" sz="23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by other </a:t>
            </a:r>
            <a:r>
              <a:rPr lang="en-US" sz="23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findings</a:t>
            </a:r>
            <a:r>
              <a:rPr lang="en-US" sz="23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?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1395740" y="2887697"/>
            <a:ext cx="65093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342900" indent="-342900"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Perceived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low income areas in the district may be partly due to seeing student income without full picture of student spending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power</a:t>
            </a:r>
            <a:endParaRPr lang="en-US" sz="18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1" name="Picture 10" descr="StudentZip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7" y="4193884"/>
            <a:ext cx="7698658" cy="25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47026" y="144720"/>
            <a:ext cx="3471793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Challenges - Misperceptions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77513" y="1950411"/>
            <a:ext cx="34832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Which challenges perceived in the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surveys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and interviews are </a:t>
            </a:r>
            <a:r>
              <a:rPr lang="en-US" sz="2000" b="1" i="1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not</a:t>
            </a:r>
            <a:r>
              <a:rPr lang="en-US" sz="2000" b="1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always supported 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by other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findings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?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666004" y="3429000"/>
            <a:ext cx="348321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marL="230188" indent="-230188"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Perceived crime may be more about run-down buildings and graffiti than actual crime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statistics.</a:t>
            </a:r>
          </a:p>
          <a:p>
            <a:pPr marL="230188" indent="-230188">
              <a:buFont typeface="Wingdings" charset="2"/>
              <a:buChar char="§"/>
            </a:pPr>
            <a:endParaRPr lang="en-US" sz="1800" dirty="0" smtClean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  <a:p>
            <a:pPr marL="230188" indent="-230188">
              <a:buFont typeface="Wingdings" charset="2"/>
              <a:buChar char="§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Are perceived concerns about 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pedestrian </a:t>
            </a:r>
            <a:r>
              <a:rPr lang="en-US" sz="1800" b="1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safety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or </a:t>
            </a:r>
            <a:r>
              <a:rPr lang="en-US" sz="1800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about 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MS PGothic" charset="0"/>
                <a:cs typeface="Calibri"/>
              </a:rPr>
              <a:t>crime statistics?</a:t>
            </a:r>
          </a:p>
          <a:p>
            <a:endParaRPr lang="en-US" sz="1800" dirty="0">
              <a:solidFill>
                <a:srgbClr val="000000"/>
              </a:solidFill>
              <a:latin typeface="Calibri"/>
              <a:ea typeface="MS PGothic" charset="0"/>
              <a:cs typeface="Calibri"/>
            </a:endParaRPr>
          </a:p>
        </p:txBody>
      </p:sp>
      <p:pic>
        <p:nvPicPr>
          <p:cNvPr id="13" name="Picture 12" descr="Raleigh_Crime_crime Heatmap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1"/>
          <a:stretch/>
        </p:blipFill>
        <p:spPr bwMode="auto">
          <a:xfrm>
            <a:off x="4041064" y="1335689"/>
            <a:ext cx="4994784" cy="536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aleigh_Crime_crime Heatmap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3" t="73270" r="511" b="4952"/>
          <a:stretch/>
        </p:blipFill>
        <p:spPr bwMode="auto">
          <a:xfrm>
            <a:off x="4087640" y="5605418"/>
            <a:ext cx="963557" cy="81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17384" y="-15030"/>
            <a:ext cx="2463262" cy="787089"/>
          </a:xfrm>
          <a:prstGeom prst="rect">
            <a:avLst/>
          </a:prstGeom>
        </p:spPr>
        <p:txBody>
          <a:bodyPr vert="horz" lIns="64294" tIns="32147" rIns="64294" bIns="32147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Neighborhoods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772757" y="2816621"/>
            <a:ext cx="38490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Part of the findings are focused on perceptions and setting a baseline at the neighborhood level</a:t>
            </a:r>
            <a:endParaRPr lang="en-US" sz="2000" dirty="0">
              <a:solidFill>
                <a:srgbClr val="000000"/>
              </a:solidFill>
              <a:latin typeface="+mn-lt"/>
              <a:ea typeface="MS PGothic" charset="0"/>
              <a:cs typeface="Univers LT Std 55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72757" y="1697107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 critical importance is understanding that SW Raleigh is a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Community of Neighborhoods</a:t>
            </a:r>
          </a:p>
          <a:p>
            <a:pPr algn="l"/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Picture 1" descr="SWRaleigh_general base SM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87" y="2355625"/>
            <a:ext cx="4418880" cy="4412200"/>
          </a:xfrm>
          <a:prstGeom prst="rect">
            <a:avLst/>
          </a:prstGeom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772757" y="4018816"/>
            <a:ext cx="384903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Information was collected in:</a:t>
            </a:r>
          </a:p>
          <a:p>
            <a:pPr marL="282575" indent="-282575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Community meetings</a:t>
            </a:r>
          </a:p>
          <a:p>
            <a:pPr marL="282575" indent="-282575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Interviews</a:t>
            </a:r>
          </a:p>
          <a:p>
            <a:pPr marL="282575" indent="-282575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Surveys</a:t>
            </a:r>
          </a:p>
          <a:p>
            <a:pPr marL="282575" indent="-282575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Economic analysis</a:t>
            </a:r>
          </a:p>
          <a:p>
            <a:pPr marL="282575" indent="-282575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Map data</a:t>
            </a:r>
          </a:p>
          <a:p>
            <a:pPr marL="282575" indent="-282575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charset="0"/>
                <a:cs typeface="Univers LT Std 55"/>
              </a:rPr>
              <a:t>Community websites</a:t>
            </a:r>
            <a:endParaRPr lang="en-US" sz="2000" dirty="0">
              <a:solidFill>
                <a:srgbClr val="000000"/>
              </a:solidFill>
              <a:latin typeface="+mn-lt"/>
              <a:ea typeface="MS PGothic" charset="0"/>
              <a:cs typeface="Univers LT Std 55"/>
            </a:endParaRPr>
          </a:p>
        </p:txBody>
      </p:sp>
    </p:spTree>
    <p:extLst>
      <p:ext uri="{BB962C8B-B14F-4D97-AF65-F5344CB8AC3E}">
        <p14:creationId xmlns:p14="http://schemas.microsoft.com/office/powerpoint/2010/main" val="41991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82031" y="2117213"/>
            <a:ext cx="6767689" cy="3586163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50000"/>
              </a:lnSpc>
              <a:buNone/>
              <a:defRPr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cs typeface="Helvetica Neue" charset="0"/>
                <a:sym typeface="Helvetica Neue" charset="0"/>
              </a:rPr>
              <a:t>Project Mission and Focus</a:t>
            </a:r>
          </a:p>
          <a:p>
            <a:pPr marL="0" indent="0" algn="r">
              <a:lnSpc>
                <a:spcPct val="150000"/>
              </a:lnSpc>
              <a:buNone/>
              <a:defRPr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cs typeface="Gill Sans" charset="0"/>
                <a:sym typeface="Helvetica Neue" charset="0"/>
              </a:rPr>
              <a:t>Process and Strategies</a:t>
            </a:r>
          </a:p>
          <a:p>
            <a:pPr marL="0" indent="0" algn="r">
              <a:lnSpc>
                <a:spcPct val="150000"/>
              </a:lnSpc>
              <a:buNone/>
              <a:defRPr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cs typeface="Gill Sans" charset="0"/>
                <a:sym typeface="Helvetica Neue" charset="0"/>
              </a:rPr>
              <a:t>Key Highlights of Findings</a:t>
            </a:r>
          </a:p>
          <a:p>
            <a:pPr marL="0" indent="0" algn="r">
              <a:lnSpc>
                <a:spcPct val="150000"/>
              </a:lnSpc>
              <a:buNone/>
              <a:defRPr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cs typeface="Gill Sans" charset="0"/>
                <a:sym typeface="Helvetica Neue" charset="0"/>
              </a:rPr>
              <a:t>Overall Conclusions</a:t>
            </a:r>
          </a:p>
          <a:p>
            <a:pPr marL="0" indent="0" algn="r">
              <a:lnSpc>
                <a:spcPct val="150000"/>
              </a:lnSpc>
              <a:buNone/>
              <a:defRPr/>
            </a:pPr>
            <a:r>
              <a:rPr lang="en-US" sz="3000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cs typeface="Gill Sans" charset="0"/>
                <a:sym typeface="Helvetica Neue" charset="0"/>
              </a:rPr>
              <a:t>Moving Forward</a:t>
            </a:r>
            <a:endParaRPr lang="en-US" sz="3000" dirty="0">
              <a:solidFill>
                <a:schemeClr val="bg2">
                  <a:lumMod val="10000"/>
                </a:schemeClr>
              </a:solidFill>
              <a:latin typeface="Calibri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189334"/>
            <a:ext cx="9144000" cy="2668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64286" y="73452"/>
            <a:ext cx="2284673" cy="534774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University Park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2" name="Picture 1" descr="Best Features of University P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51" y="4274775"/>
            <a:ext cx="4806339" cy="2434715"/>
          </a:xfrm>
          <a:prstGeom prst="rect">
            <a:avLst/>
          </a:prstGeom>
        </p:spPr>
      </p:pic>
      <p:pic>
        <p:nvPicPr>
          <p:cNvPr id="3" name="Picture 2" descr="Screen Shot 2015-04-18 at 8.44.2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42" y="959321"/>
            <a:ext cx="4005439" cy="2996734"/>
          </a:xfrm>
          <a:prstGeom prst="rect">
            <a:avLst/>
          </a:prstGeom>
        </p:spPr>
      </p:pic>
      <p:pic>
        <p:nvPicPr>
          <p:cNvPr id="4" name="Picture 3" descr="UniversityParkWordclou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0" y="3686954"/>
            <a:ext cx="2781710" cy="3022536"/>
          </a:xfrm>
          <a:prstGeom prst="rect">
            <a:avLst/>
          </a:prstGeom>
        </p:spPr>
      </p:pic>
      <p:pic>
        <p:nvPicPr>
          <p:cNvPr id="5" name="Picture 4" descr="UniversityPark_YearsLived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5" y="1476808"/>
            <a:ext cx="2691744" cy="2087991"/>
          </a:xfrm>
          <a:prstGeom prst="rect">
            <a:avLst/>
          </a:prstGeom>
        </p:spPr>
      </p:pic>
      <p:pic>
        <p:nvPicPr>
          <p:cNvPr id="6" name="Picture 5" descr="313749_471538739575435_637545310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482" y="1559036"/>
            <a:ext cx="2745551" cy="18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3987570"/>
            <a:ext cx="9144000" cy="28704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0756" y="6752"/>
            <a:ext cx="2183351" cy="788129"/>
          </a:xfrm>
          <a:prstGeom prst="rect">
            <a:avLst/>
          </a:prstGeom>
        </p:spPr>
        <p:txBody>
          <a:bodyPr vert="horz" lIns="64294" tIns="32147" rIns="64294" bIns="32147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Renaissance Park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1"/>
          <a:stretch/>
        </p:blipFill>
        <p:spPr>
          <a:xfrm>
            <a:off x="286536" y="1223501"/>
            <a:ext cx="4667706" cy="2493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" r="2213"/>
          <a:stretch/>
        </p:blipFill>
        <p:spPr bwMode="auto">
          <a:xfrm>
            <a:off x="286536" y="4390143"/>
            <a:ext cx="3004761" cy="22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RenaissancePark_Wordcloud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5"/>
          <a:stretch/>
        </p:blipFill>
        <p:spPr>
          <a:xfrm>
            <a:off x="5661032" y="874618"/>
            <a:ext cx="2965852" cy="27459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6448" y="3593955"/>
            <a:ext cx="3020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Renaissance Park: Challenges</a:t>
            </a:r>
            <a:br>
              <a:rPr lang="en-US" sz="1200" dirty="0" smtClean="0"/>
            </a:br>
            <a:r>
              <a:rPr lang="en-US" sz="900" dirty="0" smtClean="0"/>
              <a:t>Source: Community Meeting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5906364" y="3612839"/>
            <a:ext cx="30202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Renaissance Park: Strengths</a:t>
            </a:r>
            <a:br>
              <a:rPr lang="en-US" sz="1200" dirty="0" smtClean="0"/>
            </a:br>
            <a:r>
              <a:rPr lang="en-US" sz="900" dirty="0" smtClean="0"/>
              <a:t>Source: Community Meeting</a:t>
            </a:r>
            <a:endParaRPr lang="en-US" sz="900" dirty="0"/>
          </a:p>
        </p:txBody>
      </p:sp>
      <p:pic>
        <p:nvPicPr>
          <p:cNvPr id="18" name="Picture 17" descr="Screen Shot 2015-04-19 at 1.43.02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r="9549"/>
          <a:stretch/>
        </p:blipFill>
        <p:spPr>
          <a:xfrm>
            <a:off x="3484903" y="4390142"/>
            <a:ext cx="2725970" cy="2222963"/>
          </a:xfrm>
          <a:prstGeom prst="rect">
            <a:avLst/>
          </a:prstGeom>
        </p:spPr>
      </p:pic>
      <p:pic>
        <p:nvPicPr>
          <p:cNvPr id="19" name="Picture 18" descr="Screen Shot 2015-04-19 at 1.45.42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r="6523"/>
          <a:stretch/>
        </p:blipFill>
        <p:spPr>
          <a:xfrm>
            <a:off x="6363272" y="4407447"/>
            <a:ext cx="2563341" cy="22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987570"/>
            <a:ext cx="9144000" cy="28704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47750" y="125626"/>
            <a:ext cx="2287742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Findings: 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  <a:p>
            <a:pPr algn="l" fontAlgn="base">
              <a:spcAft>
                <a:spcPct val="0"/>
              </a:spcAft>
            </a:pPr>
            <a:r>
              <a:rPr lang="en-US" sz="18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Method</a:t>
            </a:r>
            <a:endParaRPr lang="en-US" sz="18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4" name="Picture 3" descr="Stephon+_281_2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6" b="1435"/>
          <a:stretch/>
        </p:blipFill>
        <p:spPr>
          <a:xfrm>
            <a:off x="3384280" y="4303317"/>
            <a:ext cx="2607125" cy="2187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t="19451" r="24342" b="30255"/>
          <a:stretch/>
        </p:blipFill>
        <p:spPr bwMode="auto">
          <a:xfrm>
            <a:off x="4205117" y="837575"/>
            <a:ext cx="4255298" cy="31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2" y="4303317"/>
            <a:ext cx="2822713" cy="2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Grp="1"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7"/>
          <a:stretch/>
        </p:blipFill>
        <p:spPr bwMode="auto">
          <a:xfrm>
            <a:off x="6174811" y="4346112"/>
            <a:ext cx="2690879" cy="214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9" y="1519038"/>
            <a:ext cx="2965487" cy="2008659"/>
          </a:xfrm>
          <a:prstGeom prst="rect">
            <a:avLst/>
          </a:prstGeom>
          <a:noFill/>
          <a:ln>
            <a:noFill/>
          </a:ln>
          <a:effectLst>
            <a:outerShdw blurRad="254000" dist="1270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8141" y="141112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Overriding Themes</a:t>
            </a: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492840" y="1607618"/>
            <a:ext cx="4265296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79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48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46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45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44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42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0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39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38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SW Raleigh Residents</a:t>
            </a:r>
            <a:endParaRPr lang="en-US" sz="2000" b="1" dirty="0"/>
          </a:p>
        </p:txBody>
      </p:sp>
      <p:sp>
        <p:nvSpPr>
          <p:cNvPr id="14" name="Content Placeholder 5"/>
          <p:cNvSpPr>
            <a:spLocks noGrp="1"/>
          </p:cNvSpPr>
          <p:nvPr>
            <p:ph sz="half" idx="4294967295"/>
          </p:nvPr>
        </p:nvSpPr>
        <p:spPr>
          <a:xfrm>
            <a:off x="492839" y="2167000"/>
            <a:ext cx="4562936" cy="441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700" dirty="0" smtClean="0"/>
              <a:t>Strongly </a:t>
            </a:r>
            <a:r>
              <a:rPr lang="en-US" sz="1700" dirty="0"/>
              <a:t>Identify With Their </a:t>
            </a:r>
            <a:r>
              <a:rPr lang="en-US" sz="1700" dirty="0" smtClean="0"/>
              <a:t>Neighborhoods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700" dirty="0" smtClean="0"/>
              <a:t>Less so with SWR as a whole</a:t>
            </a:r>
            <a:endParaRPr lang="en-US" sz="17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700" dirty="0"/>
              <a:t>Have a generally positive efficacy toward their neighborhoods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700" dirty="0" smtClean="0"/>
              <a:t>Believe negative </a:t>
            </a:r>
            <a:r>
              <a:rPr lang="en-US" sz="1700" dirty="0"/>
              <a:t>perceptions </a:t>
            </a:r>
            <a:r>
              <a:rPr lang="en-US" sz="1700" dirty="0" smtClean="0"/>
              <a:t>and ignorance of the area’s assets are </a:t>
            </a:r>
            <a:r>
              <a:rPr lang="en-US" sz="1700" dirty="0"/>
              <a:t>the biggest challenge to </a:t>
            </a:r>
            <a:r>
              <a:rPr lang="en-US" sz="1700" dirty="0" smtClean="0"/>
              <a:t>promotion and </a:t>
            </a:r>
            <a:r>
              <a:rPr lang="en-US" sz="1700" dirty="0"/>
              <a:t>development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700" dirty="0"/>
              <a:t>Amenities are the greatest need in the areas of: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700" dirty="0"/>
              <a:t>Food and </a:t>
            </a:r>
            <a:r>
              <a:rPr lang="en-US" sz="1700" dirty="0" smtClean="0"/>
              <a:t>dining; Retail </a:t>
            </a:r>
            <a:r>
              <a:rPr lang="en-US" sz="1700" dirty="0"/>
              <a:t>and Other commercial development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700" dirty="0"/>
              <a:t>More interconnected </a:t>
            </a:r>
            <a:r>
              <a:rPr lang="en-US" sz="1700" dirty="0" smtClean="0"/>
              <a:t>transportation,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700" dirty="0" smtClean="0"/>
              <a:t>Improved </a:t>
            </a:r>
            <a:r>
              <a:rPr lang="en-US" sz="1700" dirty="0"/>
              <a:t>housing </a:t>
            </a:r>
            <a:r>
              <a:rPr lang="en-US" sz="1700" dirty="0" smtClean="0"/>
              <a:t>stock</a:t>
            </a:r>
            <a:endParaRPr lang="en-US" sz="1700" dirty="0"/>
          </a:p>
          <a:p>
            <a:endParaRPr lang="en-US" sz="1600" dirty="0"/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5317209" y="1616011"/>
            <a:ext cx="3560424" cy="63976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797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48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46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45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44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42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0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39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38" indent="-171450" algn="l" defTabSz="685797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Residents CHOOSE to live in SW Raleigh because:</a:t>
            </a:r>
            <a:endParaRPr lang="en-US" sz="2000" b="1" dirty="0"/>
          </a:p>
        </p:txBody>
      </p:sp>
      <p:sp>
        <p:nvSpPr>
          <p:cNvPr id="16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317208" y="2352229"/>
            <a:ext cx="3455933" cy="185139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General diversity of the population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 smtClean="0"/>
              <a:t>Age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 smtClean="0"/>
              <a:t>Race &amp; Ethnicity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buFont typeface="Courier New"/>
              <a:buChar char="o"/>
            </a:pPr>
            <a:r>
              <a:rPr lang="en-US" sz="1600" dirty="0" smtClean="0"/>
              <a:t>Socio-economic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The character </a:t>
            </a:r>
            <a:r>
              <a:rPr lang="en-US" sz="1600" dirty="0"/>
              <a:t>of the </a:t>
            </a:r>
            <a:r>
              <a:rPr lang="en-US" sz="1600" dirty="0" smtClean="0"/>
              <a:t>neighborhoods</a:t>
            </a:r>
            <a:endParaRPr lang="en-US" sz="1600" dirty="0"/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5349038" y="4445088"/>
            <a:ext cx="4041775" cy="398294"/>
          </a:xfrm>
          <a:prstGeom prst="rect">
            <a:avLst/>
          </a:prstGeom>
        </p:spPr>
        <p:txBody>
          <a:bodyPr vert="horz" lIns="91349" tIns="45674" rIns="91349" bIns="45674" rtlCol="0" anchor="b">
            <a:normAutofit/>
          </a:bodyPr>
          <a:lstStyle>
            <a:lvl1pPr marL="0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456744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2pPr>
            <a:lvl3pPr marL="913488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3pPr>
            <a:lvl4pPr marL="1370235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4pPr>
            <a:lvl5pPr marL="1826982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5pPr>
            <a:lvl6pPr marL="2283724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469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213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3959" indent="0" algn="l" defTabSz="913488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  <a:latin typeface="+mn-lt"/>
              </a:rPr>
              <a:t>The Old &amp; New SWR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49038" y="4843382"/>
            <a:ext cx="4191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294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SWR is in transition</a:t>
            </a:r>
          </a:p>
          <a:p>
            <a:pPr marL="285294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Older Neighborhoods</a:t>
            </a:r>
          </a:p>
          <a:p>
            <a:pPr marL="285294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Newer Development</a:t>
            </a:r>
          </a:p>
          <a:p>
            <a:pPr marL="285294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Room for Growth</a:t>
            </a:r>
          </a:p>
          <a:p>
            <a:pPr marL="285294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 great deal to build upon</a:t>
            </a:r>
          </a:p>
        </p:txBody>
      </p:sp>
    </p:spTree>
    <p:extLst>
      <p:ext uri="{BB962C8B-B14F-4D97-AF65-F5344CB8AC3E}">
        <p14:creationId xmlns:p14="http://schemas.microsoft.com/office/powerpoint/2010/main" val="524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2053" name="AutoShape 69"/>
          <p:cNvSpPr>
            <a:spLocks/>
          </p:cNvSpPr>
          <p:nvPr/>
        </p:nvSpPr>
        <p:spPr bwMode="auto">
          <a:xfrm>
            <a:off x="3032549" y="2720437"/>
            <a:ext cx="3625554" cy="277928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109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2054" name="AutoShape 70"/>
          <p:cNvSpPr>
            <a:spLocks/>
          </p:cNvSpPr>
          <p:nvPr/>
        </p:nvSpPr>
        <p:spPr bwMode="auto">
          <a:xfrm>
            <a:off x="2281704" y="3434654"/>
            <a:ext cx="5146849" cy="2110755"/>
          </a:xfrm>
          <a:custGeom>
            <a:avLst/>
            <a:gdLst>
              <a:gd name="T0" fmla="*/ 3659981 w 21600"/>
              <a:gd name="T1" fmla="*/ 1500981 h 21600"/>
              <a:gd name="T2" fmla="*/ 3659981 w 21600"/>
              <a:gd name="T3" fmla="*/ 1500981 h 21600"/>
              <a:gd name="T4" fmla="*/ 3659981 w 21600"/>
              <a:gd name="T5" fmla="*/ 1500981 h 21600"/>
              <a:gd name="T6" fmla="*/ 3659981 w 21600"/>
              <a:gd name="T7" fmla="*/ 15009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outerShdw blurRad="177800" dist="127001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57200" indent="-4572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457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ctr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28" b="1" dirty="0" smtClean="0">
                <a:solidFill>
                  <a:prstClr val="white"/>
                </a:solidFill>
                <a:latin typeface="Calibri" panose="020F0502020204030204" pitchFamily="34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Community of neighborhoods</a:t>
            </a:r>
            <a:endParaRPr lang="en-US" altLang="en-US" sz="1828" b="1" dirty="0">
              <a:solidFill>
                <a:prstClr val="white"/>
              </a:solidFill>
              <a:latin typeface="Calibri" panose="020F0502020204030204" pitchFamily="34" charset="0"/>
              <a:ea typeface="Helvetica Neue Bold Condensed" charset="0"/>
              <a:cs typeface="Helvetica Neue Bold Condensed" charset="0"/>
              <a:sym typeface="Helvetica Neue Bold Condensed" charset="0"/>
            </a:endParaRP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28" b="1" dirty="0">
                <a:solidFill>
                  <a:prstClr val="white"/>
                </a:solidFill>
                <a:latin typeface="Calibri" panose="020F0502020204030204" pitchFamily="34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Economic growth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28" b="1" dirty="0">
                <a:solidFill>
                  <a:prstClr val="white"/>
                </a:solidFill>
                <a:latin typeface="Calibri" panose="020F0502020204030204" pitchFamily="34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Strong identity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28" b="1" dirty="0">
                <a:solidFill>
                  <a:prstClr val="white"/>
                </a:solidFill>
                <a:latin typeface="Calibri" panose="020F0502020204030204" pitchFamily="34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Healthy and sustainable</a:t>
            </a:r>
          </a:p>
          <a:p>
            <a:pPr algn="ctr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28" b="1" dirty="0">
                <a:solidFill>
                  <a:prstClr val="white"/>
                </a:solidFill>
                <a:latin typeface="Calibri" panose="020F0502020204030204" pitchFamily="34" charset="0"/>
                <a:ea typeface="Helvetica Neue Bold Condensed" charset="0"/>
                <a:cs typeface="Helvetica Neue Bold Condensed" charset="0"/>
                <a:sym typeface="Helvetica Neue Bold Condensed" charset="0"/>
              </a:rPr>
              <a:t>Community engagement</a:t>
            </a:r>
          </a:p>
        </p:txBody>
      </p:sp>
      <p:sp>
        <p:nvSpPr>
          <p:cNvPr id="48146" name="AutoShape 14"/>
          <p:cNvSpPr>
            <a:spLocks/>
          </p:cNvSpPr>
          <p:nvPr/>
        </p:nvSpPr>
        <p:spPr bwMode="auto">
          <a:xfrm>
            <a:off x="6052704" y="194844"/>
            <a:ext cx="3058697" cy="45541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Helvetica Neue Medium" charset="0"/>
                <a:sym typeface="Helvetica Neue Medium" charset="0"/>
              </a:rPr>
              <a:t>Community Profile</a:t>
            </a:r>
            <a:endParaRPr lang="en-US" sz="2600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0723" y="2139243"/>
            <a:ext cx="1567331" cy="41690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9" b="1" dirty="0">
                <a:solidFill>
                  <a:prstClr val="white"/>
                </a:solidFill>
                <a:ea typeface="ＭＳ Ｐゴシック" charset="0"/>
                <a:sym typeface="Gill Sans" charset="0"/>
              </a:rPr>
              <a:t>CONNECTED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145857" y="2156171"/>
            <a:ext cx="1178719" cy="41690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9" b="1" dirty="0">
                <a:solidFill>
                  <a:prstClr val="white"/>
                </a:solidFill>
                <a:ea typeface="ＭＳ Ｐゴシック" charset="0"/>
                <a:sym typeface="Gill Sans" charset="0"/>
              </a:rPr>
              <a:t>GREEN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42157" y="5979997"/>
            <a:ext cx="1178719" cy="41690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9" b="1" dirty="0">
                <a:solidFill>
                  <a:prstClr val="white"/>
                </a:solidFill>
                <a:ea typeface="ＭＳ Ｐゴシック" charset="0"/>
                <a:sym typeface="Gill Sans" charset="0"/>
              </a:rPr>
              <a:t>DIVERSE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7152" y="1707774"/>
            <a:ext cx="1014636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9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access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75465" y="2126057"/>
            <a:ext cx="1014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proximity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70156" y="1787756"/>
            <a:ext cx="1311548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Increase transit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433379" y="1765615"/>
            <a:ext cx="1248661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convenient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956798" y="2071174"/>
            <a:ext cx="1311548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Reduce traffic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65424" y="1769584"/>
            <a:ext cx="784170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parks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683596" y="2508610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greenways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336980" y="1599976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lakes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612010" y="1788711"/>
            <a:ext cx="1014636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trees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253710" y="5670535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shopping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631755" y="5742829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restaurants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845326" y="6052535"/>
            <a:ext cx="1536931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affordability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770734" y="6367784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ethnicity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667404" y="5521606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equity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582783" y="4206834"/>
            <a:ext cx="1669725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urban to rural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03385" y="6081856"/>
            <a:ext cx="19517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diverse neighborhoods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11713" y="2698215"/>
            <a:ext cx="1493492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campuses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31443" y="4783649"/>
            <a:ext cx="1827818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Increase </a:t>
            </a:r>
            <a:r>
              <a:rPr lang="en-US" sz="1406" dirty="0" smtClean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basic services</a:t>
            </a:r>
            <a:endParaRPr lang="en-US" sz="1406" dirty="0">
              <a:solidFill>
                <a:srgbClr val="C00000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74753" y="5732525"/>
            <a:ext cx="1942207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More housing choices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30322" y="2851498"/>
            <a:ext cx="1624120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Increase walkability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791365" y="3259359"/>
            <a:ext cx="1014636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stable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308090" y="3478893"/>
            <a:ext cx="189832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friendly neighborhoods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281704" y="3969942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unique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708054" y="2300104"/>
            <a:ext cx="1100954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walkable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667498" y="3736451"/>
            <a:ext cx="2089209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sense of community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820911" y="4060064"/>
            <a:ext cx="480814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safe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413545" y="3883231"/>
            <a:ext cx="149349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night life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00757" y="4145923"/>
            <a:ext cx="802628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vibrant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886836" y="4654752"/>
            <a:ext cx="2092118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learning community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702519" y="4094099"/>
            <a:ext cx="149349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family oriented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2196053" y="4590202"/>
            <a:ext cx="1493492" cy="373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28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creativity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57288" y="4500415"/>
            <a:ext cx="149349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arts and culture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36766" y="1653198"/>
            <a:ext cx="149349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museums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939887" y="5028380"/>
            <a:ext cx="149349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entertainment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298683" y="2575747"/>
            <a:ext cx="150193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farmers market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828394" y="6449895"/>
            <a:ext cx="1014636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businesses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705735" y="4380832"/>
            <a:ext cx="1683013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Improve appearance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647489" y="6431525"/>
            <a:ext cx="2087728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Increase job opportunities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77594" y="2225511"/>
            <a:ext cx="1281111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arboretum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77091" y="2083599"/>
            <a:ext cx="768564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 err="1">
                <a:solidFill>
                  <a:prstClr val="black"/>
                </a:solidFill>
                <a:ea typeface="ＭＳ Ｐゴシック" charset="0"/>
                <a:sym typeface="Gill Sans" charset="0"/>
              </a:rPr>
              <a:t>bikable</a:t>
            </a:r>
            <a:endParaRPr lang="en-US" sz="1406" dirty="0">
              <a:solidFill>
                <a:prstClr val="black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588162" y="2579210"/>
            <a:ext cx="110607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near clients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364491" y="1973695"/>
            <a:ext cx="1418558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More greenways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790154" y="4916163"/>
            <a:ext cx="992895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innovation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0786" y="3633230"/>
            <a:ext cx="2565197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e</a:t>
            </a:r>
            <a:r>
              <a:rPr lang="en-US" sz="1406" dirty="0" smtClean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xperienced workforce</a:t>
            </a:r>
            <a:endParaRPr lang="en-US" sz="1406" dirty="0">
              <a:solidFill>
                <a:prstClr val="black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68588" y="1495368"/>
            <a:ext cx="13906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Cameron Village</a:t>
            </a:r>
            <a:endParaRPr lang="en-US" sz="1300" dirty="0">
              <a:solidFill>
                <a:prstClr val="black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92563" y="5246917"/>
            <a:ext cx="1164144" cy="308674"/>
          </a:xfrm>
          <a:prstGeom prst="rect">
            <a:avLst/>
          </a:prstGeom>
          <a:noFill/>
          <a:ln w="12700"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 smtClean="0">
                <a:solidFill>
                  <a:srgbClr val="C00000"/>
                </a:solidFill>
                <a:ea typeface="ＭＳ Ｐゴシック" charset="0"/>
                <a:sym typeface="Gill Sans" charset="0"/>
              </a:rPr>
              <a:t>Reduce noise</a:t>
            </a:r>
            <a:endParaRPr lang="en-US" sz="1406" dirty="0">
              <a:solidFill>
                <a:srgbClr val="C00000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1688" y="2464611"/>
            <a:ext cx="1874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Near downtown</a:t>
            </a:r>
            <a:endParaRPr lang="en-US" sz="1600" dirty="0">
              <a:solidFill>
                <a:prstClr val="black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7288" y="5246487"/>
            <a:ext cx="1793751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 smtClean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Strong destinations</a:t>
            </a:r>
            <a:endParaRPr lang="en-US" sz="1406" dirty="0">
              <a:solidFill>
                <a:prstClr val="black"/>
              </a:solidFill>
              <a:ea typeface="ＭＳ Ｐゴシック" charset="0"/>
              <a:sym typeface="Gill Sans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91254" y="5070500"/>
            <a:ext cx="1535392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6" dirty="0" smtClean="0">
                <a:solidFill>
                  <a:prstClr val="black"/>
                </a:solidFill>
                <a:ea typeface="ＭＳ Ｐゴシック" charset="0"/>
                <a:sym typeface="Gill Sans" charset="0"/>
              </a:rPr>
              <a:t>High quality of life</a:t>
            </a:r>
            <a:endParaRPr lang="en-US" sz="1406" dirty="0">
              <a:solidFill>
                <a:prstClr val="black"/>
              </a:solidFill>
              <a:ea typeface="ＭＳ Ｐゴシック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69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54" grpId="0"/>
      <p:bldP spid="2" grpId="0" animBg="1"/>
      <p:bldP spid="62" grpId="0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1715" y="1893457"/>
            <a:ext cx="1578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cs typeface="Univers LT Std 45 Light"/>
                <a:sym typeface="Helvetica Neue" charset="0"/>
              </a:rPr>
              <a:t>Southwest Raleigh</a:t>
            </a:r>
            <a:endParaRPr lang="en-US" sz="1000" dirty="0">
              <a:solidFill>
                <a:schemeClr val="bg1"/>
              </a:solidFill>
              <a:cs typeface="Univers LT Std 45 Light"/>
            </a:endParaRPr>
          </a:p>
        </p:txBody>
      </p:sp>
      <p:sp>
        <p:nvSpPr>
          <p:cNvPr id="8" name="AutoShape 18"/>
          <p:cNvSpPr>
            <a:spLocks/>
          </p:cNvSpPr>
          <p:nvPr/>
        </p:nvSpPr>
        <p:spPr bwMode="auto">
          <a:xfrm>
            <a:off x="362891" y="1494976"/>
            <a:ext cx="4818475" cy="518419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95263" indent="-195263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indent="0">
              <a:spcBef>
                <a:spcPts val="1400"/>
              </a:spcBef>
              <a:buSzPct val="125000"/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City </a:t>
            </a:r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of Raleigh </a:t>
            </a:r>
            <a: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– </a:t>
            </a:r>
            <a:b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</a:br>
            <a: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Comprehensive </a:t>
            </a:r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Plan Vision Themes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Economic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Prosperity and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Equity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Expanding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Housing Choices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Managing our Growth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Coordinating Land Use and Transportation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 err="1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Greenprint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 Raleigh - Sustainable Development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Growing Successful Neighborhoods and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Communities</a:t>
            </a:r>
            <a:b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</a:b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0" indent="0">
              <a:lnSpc>
                <a:spcPct val="60000"/>
              </a:lnSpc>
              <a:spcBef>
                <a:spcPts val="1400"/>
              </a:spcBef>
              <a:buSzPct val="125000"/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N C </a:t>
            </a:r>
            <a:r>
              <a:rPr lang="en-US" alt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State University and Meredith College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Build Community Connected Profile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Promote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existing community engagement activities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Engage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in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Proactive Community Development in SWR</a:t>
            </a:r>
          </a:p>
          <a:p>
            <a:pPr marL="346075" lvl="1" indent="-233363">
              <a:lnSpc>
                <a:spcPct val="9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Employ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place-making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activities that extend beyond the campus</a:t>
            </a:r>
          </a:p>
          <a:p>
            <a:pPr marL="346075" lvl="1" indent="-233363">
              <a:lnSpc>
                <a:spcPct val="60000"/>
              </a:lnSpc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Further Embrace Role as Anchor Institution in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SWR</a:t>
            </a: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0" name="AutoShape 18"/>
          <p:cNvSpPr>
            <a:spLocks/>
          </p:cNvSpPr>
          <p:nvPr/>
        </p:nvSpPr>
        <p:spPr bwMode="auto">
          <a:xfrm>
            <a:off x="5291557" y="1893457"/>
            <a:ext cx="3644539" cy="4656209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95263" indent="-195263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indent="0">
              <a:lnSpc>
                <a:spcPct val="60000"/>
              </a:lnSpc>
              <a:spcBef>
                <a:spcPts val="1400"/>
              </a:spcBef>
              <a:buSzPct val="125000"/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Residents and Businesses</a:t>
            </a:r>
            <a:endParaRPr lang="en-US" altLang="en-US" sz="2000" b="1" dirty="0">
              <a:solidFill>
                <a:schemeClr val="tx1"/>
              </a:solidFill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346075" lvl="1" indent="-177800"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Identify ways to connect across neighborhood boundaries</a:t>
            </a:r>
          </a:p>
          <a:p>
            <a:pPr marL="346075" lvl="1" indent="-177800"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Partner with City and Universities to maintain and promote neighborhood strengths</a:t>
            </a:r>
          </a:p>
          <a:p>
            <a:pPr marL="346075" lvl="1" indent="-177800">
              <a:spcBef>
                <a:spcPts val="1400"/>
              </a:spcBef>
              <a:buSzPct val="125000"/>
              <a:buFont typeface="Arial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Employ </a:t>
            </a:r>
            <a:r>
              <a:rPr lang="en-US" altLang="en-US" sz="16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place-making </a:t>
            </a:r>
            <a:r>
              <a:rPr lang="en-US" altLang="en-US" sz="16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strategies the build and maintain neighborhood characteristics</a:t>
            </a:r>
          </a:p>
        </p:txBody>
      </p:sp>
      <p:sp>
        <p:nvSpPr>
          <p:cNvPr id="6" name="AutoShape 14"/>
          <p:cNvSpPr>
            <a:spLocks/>
          </p:cNvSpPr>
          <p:nvPr/>
        </p:nvSpPr>
        <p:spPr bwMode="auto">
          <a:xfrm>
            <a:off x="6158544" y="194844"/>
            <a:ext cx="3058697" cy="45541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Helvetica Neue Medium" charset="0"/>
                <a:sym typeface="Helvetica Neue Medium" charset="0"/>
              </a:rPr>
              <a:t>Opportunities</a:t>
            </a:r>
            <a:endParaRPr lang="en-US" sz="2600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AutoShape 18"/>
          <p:cNvSpPr>
            <a:spLocks/>
          </p:cNvSpPr>
          <p:nvPr/>
        </p:nvSpPr>
        <p:spPr bwMode="auto">
          <a:xfrm>
            <a:off x="929713" y="1864642"/>
            <a:ext cx="6907140" cy="379121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195263" indent="-195263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eaLnBrk="1">
              <a:lnSpc>
                <a:spcPct val="130000"/>
              </a:lnSpc>
              <a:spcBef>
                <a:spcPts val="1400"/>
              </a:spcBef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 Medium" charset="0"/>
                <a:cs typeface="Helvetica Neue Medium" charset="0"/>
                <a:sym typeface="Helvetica Neue Medium" charset="0"/>
              </a:rPr>
              <a:t>How do we maintain momentum?</a:t>
            </a:r>
          </a:p>
          <a:p>
            <a:pPr marL="625475" lvl="1" indent="-341313" eaLnBrk="1">
              <a:lnSpc>
                <a:spcPct val="130000"/>
              </a:lnSpc>
              <a:spcBef>
                <a:spcPts val="1400"/>
              </a:spcBef>
              <a:buSzPct val="125000"/>
              <a:buFontTx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Continue the </a:t>
            </a: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partnerships with the community, city, and university</a:t>
            </a:r>
          </a:p>
          <a:p>
            <a:pPr marL="625475" lvl="1" indent="-341313" eaLnBrk="1">
              <a:lnSpc>
                <a:spcPct val="130000"/>
              </a:lnSpc>
              <a:spcBef>
                <a:spcPts val="1400"/>
              </a:spcBef>
              <a:buSzPct val="125000"/>
              <a:buFontTx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Build on the investment</a:t>
            </a:r>
          </a:p>
          <a:p>
            <a:pPr marL="625475" lvl="1" indent="-341313" eaLnBrk="1">
              <a:lnSpc>
                <a:spcPct val="130000"/>
              </a:lnSpc>
              <a:spcBef>
                <a:spcPts val="1400"/>
              </a:spcBef>
              <a:buSzPct val="125000"/>
              <a:buFontTx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Keep the website current and create interactive interface</a:t>
            </a:r>
          </a:p>
          <a:p>
            <a:pPr marL="625475" lvl="1" indent="-341313" eaLnBrk="1">
              <a:lnSpc>
                <a:spcPct val="130000"/>
              </a:lnSpc>
              <a:spcBef>
                <a:spcPts val="1400"/>
              </a:spcBef>
              <a:buSzPct val="125000"/>
              <a:buFontTx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Continue engagement with residents and business community</a:t>
            </a:r>
            <a:endParaRPr lang="en-US" altLang="en-US" sz="1800" dirty="0">
              <a:solidFill>
                <a:schemeClr val="tx1"/>
              </a:solidFill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  <a:p>
            <a:pPr marL="625475" lvl="1" indent="-341313" eaLnBrk="1">
              <a:lnSpc>
                <a:spcPct val="130000"/>
              </a:lnSpc>
              <a:spcBef>
                <a:spcPts val="1400"/>
              </a:spcBef>
              <a:buSzPct val="125000"/>
              <a:buFontTx/>
              <a:buChar char="•"/>
              <a:defRPr/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Use the model for other areas of the city</a:t>
            </a:r>
            <a:endParaRPr lang="en-US" altLang="en-US" sz="1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1715" y="1893457"/>
            <a:ext cx="1578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 smtClean="0">
                <a:solidFill>
                  <a:schemeClr val="bg1"/>
                </a:solidFill>
                <a:cs typeface="Univers LT Std 45 Light"/>
                <a:sym typeface="Helvetica Neue" charset="0"/>
              </a:rPr>
              <a:t>Southwest Raleigh</a:t>
            </a:r>
            <a:endParaRPr lang="en-US" sz="1000" dirty="0">
              <a:solidFill>
                <a:schemeClr val="bg1"/>
              </a:solidFill>
              <a:cs typeface="Univers LT Std 45 Light"/>
            </a:endParaRPr>
          </a:p>
        </p:txBody>
      </p:sp>
      <p:sp>
        <p:nvSpPr>
          <p:cNvPr id="6" name="AutoShape 14"/>
          <p:cNvSpPr>
            <a:spLocks/>
          </p:cNvSpPr>
          <p:nvPr/>
        </p:nvSpPr>
        <p:spPr bwMode="auto">
          <a:xfrm>
            <a:off x="6037584" y="194844"/>
            <a:ext cx="3058697" cy="45541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Helvetica Neue Medium" charset="0"/>
                <a:sym typeface="Helvetica Neue Medium" charset="0"/>
              </a:rPr>
              <a:t>Moving Forward</a:t>
            </a:r>
            <a:endParaRPr lang="en-US" sz="2600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14" y="1532333"/>
            <a:ext cx="9818082" cy="4582901"/>
          </a:xfrm>
          <a:prstGeom prst="rect">
            <a:avLst/>
          </a:prstGeom>
        </p:spPr>
      </p:pic>
      <p:pic>
        <p:nvPicPr>
          <p:cNvPr id="6" name="Picture 5" descr="open slid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89169" r="53511"/>
          <a:stretch/>
        </p:blipFill>
        <p:spPr>
          <a:xfrm>
            <a:off x="5172395" y="6115235"/>
            <a:ext cx="3870664" cy="742765"/>
          </a:xfrm>
          <a:prstGeom prst="rect">
            <a:avLst/>
          </a:prstGeom>
        </p:spPr>
      </p:pic>
      <p:sp>
        <p:nvSpPr>
          <p:cNvPr id="5" name="AutoShape 14"/>
          <p:cNvSpPr>
            <a:spLocks/>
          </p:cNvSpPr>
          <p:nvPr/>
        </p:nvSpPr>
        <p:spPr bwMode="auto">
          <a:xfrm>
            <a:off x="6975049" y="194844"/>
            <a:ext cx="1749364" cy="455414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dirty="0" smtClean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Helvetica Neue Medium" charset="0"/>
                <a:sym typeface="Helvetica Neue Medium" charset="0"/>
              </a:rPr>
              <a:t>The Team</a:t>
            </a:r>
            <a:endParaRPr lang="en-US" sz="2600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1658" y="5535682"/>
            <a:ext cx="345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ea typeface="Helvetica Neue Medium" charset="0"/>
                <a:cs typeface="Helvetica Neue Medium" charset="0"/>
                <a:sym typeface="Helvetica Neue Medium" charset="0"/>
              </a:rPr>
              <a:t>Residents of Southwest Raleigh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38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59003" y="188396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Design Studios</a:t>
            </a:r>
            <a:endParaRPr lang="en-US" sz="26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11" name="Picture 3" descr="sw raleigh visualization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85" y="1508791"/>
            <a:ext cx="2841398" cy="166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5" descr="sw-raleigh-looking-to-dorton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685" y="3290000"/>
            <a:ext cx="2841397" cy="16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8" descr="sw-raleigh_transit-area-from-dorton-grey-roof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67" y="5028340"/>
            <a:ext cx="2837178" cy="168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4" descr="sw-raleigh-visualization_5_21_2013b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67" y="1508790"/>
            <a:ext cx="2841399" cy="16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7" descr="sw-raleigh-transit-area-from-dorto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50" y="5058575"/>
            <a:ext cx="2841399" cy="165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6" descr="sw-raleigh-visualizations_looking-to-dorton1-grey-roof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67" y="3290000"/>
            <a:ext cx="2841398" cy="163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AutoShape 66"/>
          <p:cNvSpPr>
            <a:spLocks/>
          </p:cNvSpPr>
          <p:nvPr/>
        </p:nvSpPr>
        <p:spPr bwMode="auto">
          <a:xfrm>
            <a:off x="3086650" y="1011279"/>
            <a:ext cx="5803695" cy="452061"/>
          </a:xfrm>
          <a:custGeom>
            <a:avLst/>
            <a:gdLst>
              <a:gd name="T0" fmla="*/ 3616325 w 21600"/>
              <a:gd name="T1" fmla="*/ 473075 h 21600"/>
              <a:gd name="T2" fmla="*/ 3616325 w 21600"/>
              <a:gd name="T3" fmla="*/ 473075 h 21600"/>
              <a:gd name="T4" fmla="*/ 3616325 w 21600"/>
              <a:gd name="T5" fmla="*/ 473075 h 21600"/>
              <a:gd name="T6" fmla="*/ 3616325 w 21600"/>
              <a:gd name="T7" fmla="*/ 4730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Design Studio - Landscape Architecture Department -</a:t>
            </a:r>
            <a:r>
              <a:rPr lang="en-US" altLang="en-US" sz="1200" i="1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Density and development considerations for the Fairgrounds Light Rail/Mixed Use</a:t>
            </a:r>
          </a:p>
        </p:txBody>
      </p:sp>
      <p:sp>
        <p:nvSpPr>
          <p:cNvPr id="21" name="AutoShape 66"/>
          <p:cNvSpPr>
            <a:spLocks/>
          </p:cNvSpPr>
          <p:nvPr/>
        </p:nvSpPr>
        <p:spPr bwMode="auto">
          <a:xfrm>
            <a:off x="5488939" y="2955819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Before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2" name="AutoShape 66"/>
          <p:cNvSpPr>
            <a:spLocks/>
          </p:cNvSpPr>
          <p:nvPr/>
        </p:nvSpPr>
        <p:spPr bwMode="auto">
          <a:xfrm>
            <a:off x="5488875" y="4716171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Before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3" name="AutoShape 66"/>
          <p:cNvSpPr>
            <a:spLocks/>
          </p:cNvSpPr>
          <p:nvPr/>
        </p:nvSpPr>
        <p:spPr bwMode="auto">
          <a:xfrm>
            <a:off x="5495251" y="6487599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Before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4" name="AutoShape 66"/>
          <p:cNvSpPr>
            <a:spLocks/>
          </p:cNvSpPr>
          <p:nvPr/>
        </p:nvSpPr>
        <p:spPr bwMode="auto">
          <a:xfrm>
            <a:off x="8452421" y="2947509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  After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5" name="AutoShape 66"/>
          <p:cNvSpPr>
            <a:spLocks/>
          </p:cNvSpPr>
          <p:nvPr/>
        </p:nvSpPr>
        <p:spPr bwMode="auto">
          <a:xfrm>
            <a:off x="8448201" y="4706014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  After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6" name="AutoShape 66"/>
          <p:cNvSpPr>
            <a:spLocks/>
          </p:cNvSpPr>
          <p:nvPr/>
        </p:nvSpPr>
        <p:spPr bwMode="auto">
          <a:xfrm>
            <a:off x="8417961" y="6487598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  After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5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483955" y="141112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sym typeface="Gill Sans" charset="0"/>
              </a:rPr>
              <a:t>Design Studios</a:t>
            </a:r>
            <a:endParaRPr lang="en-US" sz="26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sp>
        <p:nvSpPr>
          <p:cNvPr id="19" name="AutoShape 66"/>
          <p:cNvSpPr>
            <a:spLocks/>
          </p:cNvSpPr>
          <p:nvPr/>
        </p:nvSpPr>
        <p:spPr bwMode="auto">
          <a:xfrm>
            <a:off x="3086650" y="1011279"/>
            <a:ext cx="5803695" cy="452061"/>
          </a:xfrm>
          <a:custGeom>
            <a:avLst/>
            <a:gdLst>
              <a:gd name="T0" fmla="*/ 3616325 w 21600"/>
              <a:gd name="T1" fmla="*/ 473075 h 21600"/>
              <a:gd name="T2" fmla="*/ 3616325 w 21600"/>
              <a:gd name="T3" fmla="*/ 473075 h 21600"/>
              <a:gd name="T4" fmla="*/ 3616325 w 21600"/>
              <a:gd name="T5" fmla="*/ 473075 h 21600"/>
              <a:gd name="T6" fmla="*/ 3616325 w 21600"/>
              <a:gd name="T7" fmla="*/ 4730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>
              <a:defRPr/>
            </a:pPr>
            <a:r>
              <a:rPr lang="en-US" sz="1200" dirty="0">
                <a:latin typeface="Calibri" charset="0"/>
                <a:cs typeface="Helvetica Neue" charset="0"/>
                <a:sym typeface="Helvetica Neue" charset="0"/>
              </a:rPr>
              <a:t>Landscape Architecture Department –</a:t>
            </a:r>
          </a:p>
          <a:p>
            <a:pPr marL="0" lvl="1">
              <a:defRPr/>
            </a:pPr>
            <a:r>
              <a:rPr lang="en-US" sz="1200" i="1" dirty="0">
                <a:latin typeface="Calibri" charset="0"/>
                <a:cs typeface="Helvetica Neue" charset="0"/>
                <a:sym typeface="Helvetica Neue" charset="0"/>
              </a:rPr>
              <a:t>Mission Valley Density Study Demonstrating a Development Scenario</a:t>
            </a: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650" y="1535730"/>
            <a:ext cx="2675053" cy="242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18" y="1530864"/>
            <a:ext cx="2971327" cy="2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25" y="4099996"/>
            <a:ext cx="2677078" cy="24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19" y="4099996"/>
            <a:ext cx="2971326" cy="242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66"/>
          <p:cNvSpPr>
            <a:spLocks/>
          </p:cNvSpPr>
          <p:nvPr/>
        </p:nvSpPr>
        <p:spPr bwMode="auto">
          <a:xfrm>
            <a:off x="5319559" y="3729723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Before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6" name="AutoShape 66"/>
          <p:cNvSpPr>
            <a:spLocks/>
          </p:cNvSpPr>
          <p:nvPr/>
        </p:nvSpPr>
        <p:spPr bwMode="auto">
          <a:xfrm>
            <a:off x="8435705" y="3729723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  After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23" name="AutoShape 66"/>
          <p:cNvSpPr>
            <a:spLocks/>
          </p:cNvSpPr>
          <p:nvPr/>
        </p:nvSpPr>
        <p:spPr bwMode="auto">
          <a:xfrm>
            <a:off x="5319559" y="6305550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Before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1" name="AutoShape 66"/>
          <p:cNvSpPr>
            <a:spLocks/>
          </p:cNvSpPr>
          <p:nvPr/>
        </p:nvSpPr>
        <p:spPr bwMode="auto">
          <a:xfrm>
            <a:off x="8448201" y="6305549"/>
            <a:ext cx="442144" cy="223069"/>
          </a:xfrm>
          <a:custGeom>
            <a:avLst/>
            <a:gdLst>
              <a:gd name="T0" fmla="*/ 419100 w 21600"/>
              <a:gd name="T1" fmla="*/ 210344 h 21600"/>
              <a:gd name="T2" fmla="*/ 419100 w 21600"/>
              <a:gd name="T3" fmla="*/ 210344 h 21600"/>
              <a:gd name="T4" fmla="*/ 419100 w 21600"/>
              <a:gd name="T5" fmla="*/ 210344 h 21600"/>
              <a:gd name="T6" fmla="*/ 419100 w 21600"/>
              <a:gd name="T7" fmla="*/ 210344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>
            <a:outerShdw blurRad="12700" dist="12700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  After</a:t>
            </a:r>
            <a:endParaRPr lang="en-US" altLang="en-US" sz="1200" i="1" dirty="0" smtClean="0">
              <a:latin typeface="Calibri" panose="020F0502020204030204" pitchFamily="34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6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0813" y="4093299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Goal 2: Setting a Baseline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0812" y="5365877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Goal 3: Continuing the Effort: Moving Forward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80814" y="1394567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Mission</a:t>
            </a:r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80814" y="2069284"/>
            <a:ext cx="7743754" cy="1086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2200" dirty="0" smtClean="0">
                <a:cs typeface="Univers LT Std 55"/>
                <a:sym typeface="Helvetica Neue" charset="0"/>
              </a:rPr>
              <a:t>Enhancing and promoting a healthy, creative, and economically sustainable quality of life for Southwest Raleigh.</a:t>
            </a:r>
            <a:endParaRPr lang="en-US" sz="2200" dirty="0">
              <a:cs typeface="Univers LT Std 55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80814" y="2914249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Goal 1: Measuring Perception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85876" y="3437556"/>
            <a:ext cx="6925641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400"/>
              </a:spcBef>
              <a:buSzPct val="80000"/>
              <a:buFont typeface="Wingdings" charset="2"/>
              <a:buChar char="§"/>
            </a:pPr>
            <a:r>
              <a:rPr lang="en-US" dirty="0">
                <a:cs typeface="Univers LT Std 55"/>
                <a:sym typeface="Helvetica Neue" charset="0"/>
              </a:rPr>
              <a:t>Understand past, current, future conditions</a:t>
            </a:r>
          </a:p>
          <a:p>
            <a:pPr marL="457200" indent="-457200">
              <a:spcBef>
                <a:spcPts val="1400"/>
              </a:spcBef>
              <a:buSzPct val="80000"/>
              <a:buFont typeface="Wingdings" charset="2"/>
              <a:buChar char="§"/>
            </a:pPr>
            <a:r>
              <a:rPr lang="en-US" dirty="0">
                <a:cs typeface="Univers LT Std 55"/>
                <a:sym typeface="Helvetica Neue" charset="0"/>
              </a:rPr>
              <a:t>Identify </a:t>
            </a:r>
            <a:r>
              <a:rPr lang="en-US" dirty="0" smtClean="0">
                <a:cs typeface="Univers LT Std 55"/>
                <a:sym typeface="Helvetica Neue" charset="0"/>
              </a:rPr>
              <a:t>perceptions of residents and businesses of </a:t>
            </a:r>
            <a:r>
              <a:rPr lang="en-US" dirty="0">
                <a:cs typeface="Univers LT Std 55"/>
                <a:sym typeface="Helvetica Neue" charset="0"/>
              </a:rPr>
              <a:t>the district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85876" y="4684706"/>
            <a:ext cx="6168894" cy="8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400"/>
              </a:spcBef>
              <a:buSzPct val="80000"/>
              <a:buFont typeface="Wingdings" charset="2"/>
              <a:buChar char="§"/>
            </a:pPr>
            <a:r>
              <a:rPr lang="en-US" dirty="0">
                <a:cs typeface="Univers LT Std 55"/>
                <a:sym typeface="Helvetica Neue" charset="0"/>
              </a:rPr>
              <a:t>Create a database of assets and perceptions </a:t>
            </a:r>
          </a:p>
          <a:p>
            <a:pPr marL="457200" indent="-457200">
              <a:spcBef>
                <a:spcPts val="1400"/>
              </a:spcBef>
              <a:buSzPct val="80000"/>
              <a:buFont typeface="Wingdings" charset="2"/>
              <a:buChar char="§"/>
            </a:pPr>
            <a:r>
              <a:rPr lang="en-US" dirty="0">
                <a:cs typeface="Univers LT Std 55"/>
                <a:sym typeface="Helvetica Neue" charset="0"/>
              </a:rPr>
              <a:t>Identify forces of change versus stabilizing influences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97744" y="5965517"/>
            <a:ext cx="7251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400"/>
              </a:spcBef>
              <a:buSzPct val="80000"/>
              <a:buFont typeface="Wingdings" charset="2"/>
              <a:buChar char="§"/>
            </a:pPr>
            <a:r>
              <a:rPr lang="en-US" dirty="0">
                <a:cs typeface="Univers LT Std 55"/>
                <a:sym typeface="Helvetica Neue" charset="0"/>
              </a:rPr>
              <a:t>Provide a mechanism for stakeholders to understand the forces of change influencing SW Raleigh identity. </a:t>
            </a:r>
            <a:endParaRPr lang="en-US" dirty="0">
              <a:cs typeface="Univers LT Std 55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7009253" y="148799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Background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0" grpId="0"/>
      <p:bldP spid="21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39938" name="TextBox 3"/>
          <p:cNvSpPr txBox="1">
            <a:spLocks noChangeArrowheads="1"/>
          </p:cNvSpPr>
          <p:nvPr/>
        </p:nvSpPr>
        <p:spPr bwMode="auto">
          <a:xfrm>
            <a:off x="4356467" y="888641"/>
            <a:ext cx="5572125" cy="48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ＭＳ Ｐゴシック" charset="0"/>
                <a:sym typeface="Gill Sans" charset="0"/>
              </a:defRPr>
            </a:lvl9pPr>
          </a:lstStyle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47" b="1" dirty="0">
                <a:solidFill>
                  <a:prstClr val="black"/>
                </a:solidFill>
                <a:latin typeface="Calibri"/>
                <a:cs typeface="Calibri"/>
              </a:rPr>
              <a:t>The Best Features of Southwest Raleigh</a:t>
            </a:r>
          </a:p>
          <a:p>
            <a:pPr algn="ct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84" dirty="0">
                <a:solidFill>
                  <a:srgbClr val="000000"/>
                </a:solidFill>
                <a:latin typeface="Calibri"/>
                <a:cs typeface="Calibri"/>
              </a:rPr>
              <a:t>Business Survey Q10.2, N=138</a:t>
            </a:r>
          </a:p>
        </p:txBody>
      </p:sp>
      <p:pic>
        <p:nvPicPr>
          <p:cNvPr id="2" name="Picture 1" descr="SWRaleigh_JuneMtg_Rou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0" y="3433040"/>
            <a:ext cx="4434564" cy="3288968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569625802"/>
              </p:ext>
            </p:extLst>
          </p:nvPr>
        </p:nvGraphicFramePr>
        <p:xfrm>
          <a:off x="5460666" y="1343556"/>
          <a:ext cx="3683334" cy="2089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3988" y="1455027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Connected: </a:t>
            </a: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Location, Proximity, Access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0117" y="1658074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Campuses:  </a:t>
            </a: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NC State, Meredith College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0119" y="1859307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Restaurants, Shops, Entertainment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0121" y="2076907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Amenities: </a:t>
            </a: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Arboretum, Fairgrounds, Parks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60121" y="2267607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Stable Residential Neighborhoods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60120" y="2466633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Walkable Neighborhoods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60121" y="2670074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Affordable: </a:t>
            </a: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Office and Homes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0457" y="2896638"/>
            <a:ext cx="3869689" cy="254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107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Diversity: </a:t>
            </a:r>
            <a:r>
              <a:rPr lang="en-US" sz="1055" dirty="0">
                <a:solidFill>
                  <a:srgbClr val="000000"/>
                </a:solidFill>
                <a:ea typeface="ＭＳ Ｐゴシック" charset="0"/>
                <a:cs typeface="Calibri"/>
                <a:sym typeface="Gill Sans" charset="0"/>
              </a:rPr>
              <a:t>People, Culture, Businesses</a:t>
            </a:r>
          </a:p>
        </p:txBody>
      </p:sp>
      <p:pic>
        <p:nvPicPr>
          <p:cNvPr id="4" name="Picture 3" descr="SWRaleigh_globalintegrationREV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31" y="3549842"/>
            <a:ext cx="3128713" cy="31320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883668" y="196260"/>
            <a:ext cx="3294836" cy="61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Findings: </a:t>
            </a:r>
          </a:p>
          <a:p>
            <a:pPr algn="l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Strengths - Connected</a:t>
            </a:r>
          </a:p>
          <a:p>
            <a:pPr algn="l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205131" y="538091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762" y="1620614"/>
            <a:ext cx="2205944" cy="16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El"/>
        </p:bldSub>
      </p:bldGraphic>
      <p:bldP spid="3" grpId="0"/>
      <p:bldP spid="12" grpId="0"/>
      <p:bldP spid="13" grpId="0"/>
      <p:bldP spid="14" grpId="0"/>
      <p:bldP spid="15" grpId="0"/>
      <p:bldP spid="16" grpId="0"/>
      <p:bldP spid="17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5" name="AutoShape 16"/>
          <p:cNvSpPr>
            <a:spLocks/>
          </p:cNvSpPr>
          <p:nvPr/>
        </p:nvSpPr>
        <p:spPr bwMode="auto">
          <a:xfrm>
            <a:off x="232172" y="160734"/>
            <a:ext cx="3464719" cy="8572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 hangingPunct="0">
              <a:spcBef>
                <a:spcPts val="1266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prstClr val="black"/>
                </a:solidFill>
                <a:ea typeface="ＭＳ Ｐゴシック" charset="0"/>
                <a:cs typeface="Helvetica Neue Medium" charset="0"/>
                <a:sym typeface="Helvetica Neue Medium" charset="0"/>
              </a:rPr>
              <a:t>Web-based tool</a:t>
            </a:r>
          </a:p>
          <a:p>
            <a:pPr fontAlgn="base" hangingPunct="0">
              <a:spcAft>
                <a:spcPct val="0"/>
              </a:spcAft>
              <a:defRPr/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cs typeface="Helvetica Neue Medium" charset="0"/>
                <a:sym typeface="Helvetica Neue Medium" charset="0"/>
              </a:rPr>
              <a:t>Reflection of research data</a:t>
            </a:r>
            <a:endParaRPr lang="en-US" sz="1406" dirty="0">
              <a:solidFill>
                <a:prstClr val="black"/>
              </a:solidFill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3" name="Picture 2" descr="swr-home-page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1268016"/>
            <a:ext cx="8929688" cy="43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wr-home-page-8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02" y="3214688"/>
            <a:ext cx="6575598" cy="4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wr-home-page-8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9" y="4446984"/>
            <a:ext cx="9151813" cy="7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llwpb-live-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6" y="857251"/>
            <a:ext cx="3857625" cy="185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lwpb-live-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2518172"/>
            <a:ext cx="4446984" cy="222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lwpb-learn-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" y="1928813"/>
            <a:ext cx="3906738" cy="187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lwpb-learn-2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53" y="1178719"/>
            <a:ext cx="3482578" cy="30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lwpb-work-1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910829"/>
            <a:ext cx="3857625" cy="185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llwpb-work-2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22" y="2143125"/>
            <a:ext cx="2644304" cy="294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llwpb-play-1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089547"/>
            <a:ext cx="3911203" cy="187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llwpb-play-2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72" y="3429000"/>
            <a:ext cx="3681264" cy="17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lwpb-build-1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66" y="3107531"/>
            <a:ext cx="4281785" cy="205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lwpb-build-2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9" y="4232672"/>
            <a:ext cx="4354339" cy="143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lwpb-live-3a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" y="2116336"/>
            <a:ext cx="7393781" cy="26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lwpb-live-3b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10" y="2116336"/>
            <a:ext cx="7393781" cy="262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216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332E-7 -2.41817E-6 L 0.00024 -0.4103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2051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562E-6 -5.20833E-7 L 1.01562E-6 0.194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5" name="AutoShape 16"/>
          <p:cNvSpPr>
            <a:spLocks/>
          </p:cNvSpPr>
          <p:nvPr/>
        </p:nvSpPr>
        <p:spPr bwMode="auto">
          <a:xfrm>
            <a:off x="232172" y="160734"/>
            <a:ext cx="3464719" cy="8572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fontAlgn="base" hangingPunct="0">
              <a:spcBef>
                <a:spcPts val="1266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prstClr val="black"/>
                </a:solidFill>
                <a:ea typeface="ＭＳ Ｐゴシック" charset="0"/>
                <a:cs typeface="Helvetica Neue Medium" charset="0"/>
                <a:sym typeface="Helvetica Neue Medium" charset="0"/>
              </a:rPr>
              <a:t>Web-based tool</a:t>
            </a:r>
          </a:p>
          <a:p>
            <a:pPr fontAlgn="base" hangingPunct="0">
              <a:spcAft>
                <a:spcPct val="0"/>
              </a:spcAft>
              <a:defRPr/>
            </a:pPr>
            <a:r>
              <a:rPr lang="en-US" sz="1406" dirty="0">
                <a:solidFill>
                  <a:prstClr val="black"/>
                </a:solidFill>
                <a:ea typeface="ＭＳ Ｐゴシック" charset="0"/>
                <a:cs typeface="Helvetica Neue Medium" charset="0"/>
                <a:sym typeface="Helvetica Neue Medium" charset="0"/>
              </a:rPr>
              <a:t>Connecting with people</a:t>
            </a:r>
            <a:endParaRPr lang="en-US" sz="1406" dirty="0">
              <a:solidFill>
                <a:prstClr val="black"/>
              </a:solidFill>
              <a:ea typeface="ＭＳ Ｐゴシック" charset="0"/>
              <a:cs typeface="Gill Sans" charset="0"/>
              <a:sym typeface="Gill Sans" charset="0"/>
            </a:endParaRPr>
          </a:p>
        </p:txBody>
      </p:sp>
      <p:pic>
        <p:nvPicPr>
          <p:cNvPr id="3" name="Picture 2" descr="swr-home-page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1268016"/>
            <a:ext cx="8929688" cy="43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xplore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57" y="160734"/>
            <a:ext cx="4588743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xplore-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15" y="1393031"/>
            <a:ext cx="4230439" cy="52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explore-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44" y="267891"/>
            <a:ext cx="2866430" cy="637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explore-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22" y="214312"/>
            <a:ext cx="6242968" cy="551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ent-camp-2014-06-10-02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2893219"/>
            <a:ext cx="5732859" cy="38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cent-camp-2014-06-10-03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7" y="2893219"/>
            <a:ext cx="5732859" cy="382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cent-camp-2014-06-10-04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2889871"/>
            <a:ext cx="5737324" cy="38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cent-camp-2014-08-12-03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2883173"/>
            <a:ext cx="5747370" cy="383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cent-camp-2014-08-12-01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2874244"/>
            <a:ext cx="5872386" cy="39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cent-camp-2014-08-13-01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" y="2874244"/>
            <a:ext cx="5872386" cy="39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explore-5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2" y="1194346"/>
            <a:ext cx="5136803" cy="437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b-heights-nhood-2014-06-03-01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3214688"/>
            <a:ext cx="5132338" cy="34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b-heights-nhood-2014-06-03-03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3211339"/>
            <a:ext cx="514126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b-heights-nhood-2014-06-03-16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3214688"/>
            <a:ext cx="5144617" cy="343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b-heights-nhood-2014-06-03-11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994" y="3214687"/>
            <a:ext cx="5188148" cy="34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" name="Picture 51199" descr="b-heights-nhood-2014-06-03-02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64" y="3211339"/>
            <a:ext cx="5193729" cy="346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1" name="Picture 51200" descr="b-heights-nhood-2014-06-03-12.jp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64" y="3197945"/>
            <a:ext cx="5213821" cy="34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51201" descr="explore-6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4" y="2827363"/>
            <a:ext cx="8239869" cy="387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explore-8.jp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63" y="1216670"/>
            <a:ext cx="5156895" cy="564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1202" descr="explore-7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" y="2915543"/>
            <a:ext cx="8929688" cy="355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431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1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87183" y="2214022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Southwest Raleigh Basics</a:t>
            </a:r>
            <a:endParaRPr lang="en-US" sz="2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Picture 2" descr="CityofRaleigh_base_SWR-01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65" y="1803996"/>
            <a:ext cx="4662435" cy="46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78183" y="6413046"/>
            <a:ext cx="30519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cs typeface="Univers LT Std 45 Light"/>
                <a:sym typeface="Helvetica Neue" charset="0"/>
              </a:rPr>
              <a:t>City of Raleigh, Southwest Raleigh highlighted</a:t>
            </a:r>
            <a:endParaRPr lang="en-US" sz="1200" dirty="0">
              <a:cs typeface="Univers LT Std 45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088" y="2961170"/>
            <a:ext cx="4572000" cy="10002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554037" indent="-342900"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cs typeface="Univers LT Std 45 Light"/>
                <a:sym typeface="Helvetica Neue" charset="0"/>
              </a:rPr>
              <a:t>Area</a:t>
            </a:r>
            <a:r>
              <a:rPr lang="en-US" sz="2200" dirty="0">
                <a:cs typeface="Univers LT Std 45 Light"/>
                <a:sym typeface="Helvetica Neue" charset="0"/>
              </a:rPr>
              <a:t>:  33.5 square </a:t>
            </a:r>
            <a:r>
              <a:rPr lang="en-US" sz="2200" dirty="0" smtClean="0">
                <a:cs typeface="Univers LT Std 45 Light"/>
                <a:sym typeface="Helvetica Neue" charset="0"/>
              </a:rPr>
              <a:t>miles.</a:t>
            </a:r>
            <a:endParaRPr lang="en-US" sz="2200" dirty="0">
              <a:cs typeface="Univers LT Std 45 Light"/>
              <a:sym typeface="Helvetica Neue" charset="0"/>
            </a:endParaRPr>
          </a:p>
          <a:p>
            <a:pPr marL="554037" indent="-342900"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200" dirty="0">
                <a:cs typeface="Univers LT Std 45 Light"/>
                <a:sym typeface="Helvetica Neue" charset="0"/>
              </a:rPr>
              <a:t>23% of Raleigh’s total </a:t>
            </a:r>
            <a:r>
              <a:rPr lang="en-US" sz="2200" dirty="0" smtClean="0">
                <a:cs typeface="Univers LT Std 45 Light"/>
                <a:sym typeface="Helvetica Neue" charset="0"/>
              </a:rPr>
              <a:t>area.</a:t>
            </a:r>
            <a:endParaRPr lang="en-US" sz="2200" dirty="0">
              <a:cs typeface="Univers LT Std 45 Ligh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9253" y="148799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Background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2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3369" y="1932727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Southwest Raleigh Basics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5817" y="6581001"/>
            <a:ext cx="16852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 smtClean="0">
                <a:cs typeface="Univers LT Std 45 Light"/>
                <a:sym typeface="Helvetica Neue" charset="0"/>
              </a:rPr>
              <a:t>Southwest Raleigh</a:t>
            </a:r>
            <a:endParaRPr lang="en-US" sz="1200" dirty="0">
              <a:cs typeface="Univers LT Std 45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345" y="2632212"/>
            <a:ext cx="395905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4037" indent="-342900"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cs typeface="Univers LT Std 45 Light"/>
                <a:sym typeface="Helvetica Neue" charset="0"/>
              </a:rPr>
              <a:t>An extension of </a:t>
            </a:r>
            <a:r>
              <a:rPr lang="en-US" dirty="0">
                <a:cs typeface="Univers LT Std 45 Light"/>
                <a:sym typeface="Helvetica Neue" charset="0"/>
              </a:rPr>
              <a:t>D</a:t>
            </a:r>
            <a:r>
              <a:rPr lang="en-US" dirty="0" smtClean="0">
                <a:cs typeface="Univers LT Std 45 Light"/>
                <a:sym typeface="Helvetica Neue" charset="0"/>
              </a:rPr>
              <a:t>owntown Raleigh.</a:t>
            </a:r>
          </a:p>
          <a:p>
            <a:pPr marL="554037" indent="-342900"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cs typeface="Univers LT Std 45 Light"/>
                <a:sym typeface="Helvetica Neue" charset="0"/>
              </a:rPr>
              <a:t>The neighborhood of NC State University.</a:t>
            </a:r>
            <a:endParaRPr lang="en-US" dirty="0">
              <a:cs typeface="Univers LT Std 45 Light"/>
              <a:sym typeface="Helvetica Neue" charset="0"/>
            </a:endParaRPr>
          </a:p>
          <a:p>
            <a:pPr marL="554037" indent="-342900"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cs typeface="Univers LT Std 45 Light"/>
                <a:sym typeface="Helvetica Neue" charset="0"/>
              </a:rPr>
              <a:t>Population doubled in the last 40 years: 147,453 in 2010.</a:t>
            </a:r>
          </a:p>
          <a:p>
            <a:pPr marL="554037" indent="-342900">
              <a:spcBef>
                <a:spcPts val="1800"/>
              </a:spcBef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cs typeface="Univers LT Std 45 Light"/>
                <a:sym typeface="Helvetica Neue" charset="0"/>
              </a:rPr>
              <a:t>From 2000 to 2010, the population increased from 123,719 to 147,453 – over 19%.</a:t>
            </a:r>
            <a:endParaRPr lang="en-US" dirty="0">
              <a:cs typeface="Univers LT Std 45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369" y="1856286"/>
            <a:ext cx="5480465" cy="4748881"/>
          </a:xfrm>
          <a:prstGeom prst="rect">
            <a:avLst/>
          </a:prstGeom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7009253" y="148799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Background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7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8" y="2261419"/>
            <a:ext cx="8863483" cy="4247702"/>
          </a:xfrm>
          <a:prstGeom prst="rect">
            <a:avLst/>
          </a:prstGeom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6670534" y="1427889"/>
            <a:ext cx="3930296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Project Timeline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347206" y="161480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Process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80814" y="1709199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Multi-Disciplinary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80814" y="2383916"/>
            <a:ext cx="7743754" cy="1086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dirty="0">
                <a:cs typeface="Univers LT Std 55"/>
                <a:sym typeface="Helvetica Neue" charset="0"/>
              </a:rPr>
              <a:t>9 researchers, 18 graduate students, and 6 City Officials and Staff: </a:t>
            </a:r>
            <a:r>
              <a:rPr lang="en-US" sz="1600" dirty="0">
                <a:cs typeface="Univers LT Std 55"/>
                <a:sym typeface="Helvetica Neue" charset="0"/>
              </a:rPr>
              <a:t>Architecture, Landscape Architecture, Graphic Design, Community Psychology, Finance and Real Estate, Planning</a:t>
            </a:r>
            <a:r>
              <a:rPr lang="en-US" sz="2200" dirty="0">
                <a:cs typeface="Univers LT Std 55"/>
                <a:sym typeface="Helvetica Neue" charset="0"/>
              </a:rPr>
              <a:t/>
            </a:r>
            <a:br>
              <a:rPr lang="en-US" sz="2200" dirty="0">
                <a:cs typeface="Univers LT Std 55"/>
                <a:sym typeface="Helvetica Neue" charset="0"/>
              </a:rPr>
            </a:br>
            <a:endParaRPr lang="en-US" sz="2200" dirty="0">
              <a:cs typeface="Univers LT Std 55"/>
              <a:sym typeface="Helvetica Neue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71831" y="3314581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Community Participation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71831" y="3989298"/>
            <a:ext cx="7743754" cy="745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 smtClean="0">
                <a:cs typeface="Univers LT Std 55"/>
                <a:sym typeface="Helvetica Neue" charset="0"/>
              </a:rPr>
              <a:t>19 </a:t>
            </a:r>
            <a:r>
              <a:rPr lang="en-US" sz="1600" dirty="0">
                <a:cs typeface="Univers LT Std 55"/>
                <a:sym typeface="Helvetica Neue" charset="0"/>
              </a:rPr>
              <a:t>Neighborhood and CAC Meetings, 2 Large Public Forums, 13 Meetings with Community Organizations, 7 Community </a:t>
            </a:r>
            <a:r>
              <a:rPr lang="en-US" sz="1600" dirty="0" smtClean="0">
                <a:cs typeface="Univers LT Std 55"/>
                <a:sym typeface="Helvetica Neue" charset="0"/>
              </a:rPr>
              <a:t>Events</a:t>
            </a:r>
            <a:endParaRPr lang="en-US" sz="2200" dirty="0">
              <a:cs typeface="Univers LT Std 55"/>
              <a:sym typeface="Helvetica Neue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80814" y="4734892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Integrating Research and Engagement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80814" y="5409609"/>
            <a:ext cx="7743754" cy="445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dirty="0">
                <a:cs typeface="Univers LT Std 55"/>
                <a:sym typeface="Helvetica Neue" charset="0"/>
              </a:rPr>
              <a:t>An Iterative and Inductive Process for Understanding Local Perceptions and Experiences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009253" y="148799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Approach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80814" y="1382758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Goal 1: Measuring Perception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AutoShape 18"/>
          <p:cNvSpPr>
            <a:spLocks/>
          </p:cNvSpPr>
          <p:nvPr/>
        </p:nvSpPr>
        <p:spPr bwMode="auto">
          <a:xfrm>
            <a:off x="872947" y="2191373"/>
            <a:ext cx="5468011" cy="2521472"/>
          </a:xfrm>
          <a:custGeom>
            <a:avLst/>
            <a:gdLst>
              <a:gd name="T0" fmla="*/ 562065781 w 21600"/>
              <a:gd name="T1" fmla="*/ 201388788 h 21600"/>
              <a:gd name="T2" fmla="*/ 562065781 w 21600"/>
              <a:gd name="T3" fmla="*/ 201388788 h 21600"/>
              <a:gd name="T4" fmla="*/ 562065781 w 21600"/>
              <a:gd name="T5" fmla="*/ 201388788 h 21600"/>
              <a:gd name="T6" fmla="*/ 562065781 w 21600"/>
              <a:gd name="T7" fmla="*/ 2013887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549275" indent="-338138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625475" indent="-414338" eaLnBrk="1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Focused interviews: Business and community members</a:t>
            </a:r>
          </a:p>
          <a:p>
            <a:pPr marL="625475" indent="-414338" eaLnBrk="1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Residential Survey – 758 responses</a:t>
            </a:r>
          </a:p>
          <a:p>
            <a:pPr marL="625475" indent="-414338" eaLnBrk="1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Business Survey – 138 </a:t>
            </a: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response</a:t>
            </a:r>
          </a:p>
          <a:p>
            <a:pPr marL="625475" indent="-414338" eaLnBrk="1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Visual Voice</a:t>
            </a:r>
          </a:p>
          <a:p>
            <a:pPr marL="625475" indent="-414338" eaLnBrk="1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NC State Student Photo Contest</a:t>
            </a:r>
          </a:p>
          <a:p>
            <a:pPr marL="625475" indent="-414338" eaLnBrk="1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  <a:sym typeface="Helvetica Neue" charset="0"/>
              </a:rPr>
              <a:t>Residential Self-Mapping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6924" y="991244"/>
            <a:ext cx="2540763" cy="16954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924" y="2785918"/>
            <a:ext cx="2540763" cy="1689057"/>
          </a:xfrm>
          <a:prstGeom prst="rect">
            <a:avLst/>
          </a:prstGeom>
        </p:spPr>
      </p:pic>
      <p:sp>
        <p:nvSpPr>
          <p:cNvPr id="26" name="AutoShape 63"/>
          <p:cNvSpPr>
            <a:spLocks/>
          </p:cNvSpPr>
          <p:nvPr/>
        </p:nvSpPr>
        <p:spPr bwMode="auto">
          <a:xfrm>
            <a:off x="6366924" y="4493446"/>
            <a:ext cx="2990764" cy="311150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Neighborhood Meetings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7054" y="4744139"/>
            <a:ext cx="2520502" cy="1751730"/>
          </a:xfrm>
          <a:prstGeom prst="rect">
            <a:avLst/>
          </a:prstGeom>
        </p:spPr>
      </p:pic>
      <p:sp>
        <p:nvSpPr>
          <p:cNvPr id="31" name="AutoShape 63"/>
          <p:cNvSpPr>
            <a:spLocks/>
          </p:cNvSpPr>
          <p:nvPr/>
        </p:nvSpPr>
        <p:spPr bwMode="auto">
          <a:xfrm>
            <a:off x="6366924" y="6520910"/>
            <a:ext cx="2990764" cy="311150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Large Public Forums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888683" y="148799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Methodology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  <p:pic>
        <p:nvPicPr>
          <p:cNvPr id="14" name="Picture 13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3" y="4758618"/>
            <a:ext cx="2534457" cy="176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Meeting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16" y="4744138"/>
            <a:ext cx="2360494" cy="1751731"/>
          </a:xfrm>
          <a:prstGeom prst="rect">
            <a:avLst/>
          </a:prstGeom>
        </p:spPr>
      </p:pic>
      <p:sp>
        <p:nvSpPr>
          <p:cNvPr id="16" name="AutoShape 63"/>
          <p:cNvSpPr>
            <a:spLocks/>
          </p:cNvSpPr>
          <p:nvPr/>
        </p:nvSpPr>
        <p:spPr bwMode="auto">
          <a:xfrm>
            <a:off x="1008083" y="6500020"/>
            <a:ext cx="2990764" cy="311150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Photo Contest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4498" y="1370457"/>
            <a:ext cx="7582371" cy="83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Goal 2: Setting a Baseline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AutoShape 18"/>
          <p:cNvSpPr>
            <a:spLocks/>
          </p:cNvSpPr>
          <p:nvPr/>
        </p:nvSpPr>
        <p:spPr bwMode="auto">
          <a:xfrm>
            <a:off x="303540" y="2109074"/>
            <a:ext cx="5468011" cy="2521472"/>
          </a:xfrm>
          <a:custGeom>
            <a:avLst/>
            <a:gdLst>
              <a:gd name="T0" fmla="*/ 562065781 w 21600"/>
              <a:gd name="T1" fmla="*/ 201388788 h 21600"/>
              <a:gd name="T2" fmla="*/ 562065781 w 21600"/>
              <a:gd name="T3" fmla="*/ 201388788 h 21600"/>
              <a:gd name="T4" fmla="*/ 562065781 w 21600"/>
              <a:gd name="T5" fmla="*/ 201388788 h 21600"/>
              <a:gd name="T6" fmla="*/ 562065781 w 21600"/>
              <a:gd name="T7" fmla="*/ 2013887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549275" indent="-338138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 marL="742950" indent="-28575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defTabSz="457200"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625475" indent="-414338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Census data</a:t>
            </a:r>
          </a:p>
          <a:p>
            <a:pPr marL="625475" indent="-414338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GIS mapping</a:t>
            </a:r>
          </a:p>
          <a:p>
            <a:pPr marL="625475" indent="-414338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Economic analysis</a:t>
            </a:r>
          </a:p>
          <a:p>
            <a:pPr marL="625475" indent="-414338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Residential real estate analysis</a:t>
            </a:r>
          </a:p>
          <a:p>
            <a:pPr marL="625475" indent="-414338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Transportation analysis</a:t>
            </a:r>
          </a:p>
          <a:p>
            <a:pPr marL="625475" indent="-414338">
              <a:spcBef>
                <a:spcPts val="1200"/>
              </a:spcBef>
              <a:buSzPct val="100000"/>
              <a:buFontTx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Historical analysis and development chronology</a:t>
            </a: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91" y="4757346"/>
            <a:ext cx="2577397" cy="1761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28750"/>
          <a:stretch/>
        </p:blipFill>
        <p:spPr>
          <a:xfrm>
            <a:off x="6684321" y="804828"/>
            <a:ext cx="2387955" cy="1614677"/>
          </a:xfrm>
          <a:prstGeom prst="rect">
            <a:avLst/>
          </a:prstGeom>
        </p:spPr>
      </p:pic>
      <p:sp>
        <p:nvSpPr>
          <p:cNvPr id="15" name="AutoShape 63"/>
          <p:cNvSpPr>
            <a:spLocks/>
          </p:cNvSpPr>
          <p:nvPr/>
        </p:nvSpPr>
        <p:spPr bwMode="auto">
          <a:xfrm>
            <a:off x="8237867" y="2424669"/>
            <a:ext cx="975008" cy="311150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Census Data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08"/>
          <a:stretch/>
        </p:blipFill>
        <p:spPr bwMode="auto">
          <a:xfrm>
            <a:off x="352698" y="4738763"/>
            <a:ext cx="1761237" cy="182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63"/>
          <p:cNvSpPr>
            <a:spLocks/>
          </p:cNvSpPr>
          <p:nvPr/>
        </p:nvSpPr>
        <p:spPr bwMode="auto">
          <a:xfrm>
            <a:off x="352698" y="6560732"/>
            <a:ext cx="1543094" cy="311150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GIS Mapping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26" descr="dropped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90" y="2609979"/>
            <a:ext cx="3431360" cy="197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20" name="Picture 29" descr="dropped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89" y="4757347"/>
            <a:ext cx="3462745" cy="180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1" name="AutoShape 63"/>
          <p:cNvSpPr>
            <a:spLocks/>
          </p:cNvSpPr>
          <p:nvPr/>
        </p:nvSpPr>
        <p:spPr bwMode="auto">
          <a:xfrm>
            <a:off x="7842936" y="4510753"/>
            <a:ext cx="1432689" cy="381679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Economic Analysis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AutoShape 63"/>
          <p:cNvSpPr>
            <a:spLocks/>
          </p:cNvSpPr>
          <p:nvPr/>
        </p:nvSpPr>
        <p:spPr bwMode="auto">
          <a:xfrm>
            <a:off x="7049729" y="6519296"/>
            <a:ext cx="2255392" cy="381679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Helvetica Neue" charset="0"/>
                <a:cs typeface="Helvetica Neue" charset="0"/>
                <a:sym typeface="Helvetica Neue" charset="0"/>
              </a:rPr>
              <a:t>Residential Real Estate Analysis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AutoShape 63"/>
          <p:cNvSpPr>
            <a:spLocks/>
          </p:cNvSpPr>
          <p:nvPr/>
        </p:nvSpPr>
        <p:spPr bwMode="auto">
          <a:xfrm>
            <a:off x="2400557" y="6554560"/>
            <a:ext cx="1543094" cy="311150"/>
          </a:xfrm>
          <a:custGeom>
            <a:avLst/>
            <a:gdLst>
              <a:gd name="T0" fmla="*/ 2582652 w 21600"/>
              <a:gd name="T1" fmla="*/ 368255 h 21600"/>
              <a:gd name="T2" fmla="*/ 2582652 w 21600"/>
              <a:gd name="T3" fmla="*/ 368255 h 21600"/>
              <a:gd name="T4" fmla="*/ 2582652 w 21600"/>
              <a:gd name="T5" fmla="*/ 368255 h 21600"/>
              <a:gd name="T6" fmla="*/ 2582652 w 21600"/>
              <a:gd name="T7" fmla="*/ 36825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1pPr>
            <a:lvl2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200400" algn="ctr" defTabSz="58420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0" lvl="1" indent="0" eaLnBrk="1">
              <a:spcBef>
                <a:spcPts val="1400"/>
              </a:spcBef>
              <a:defRPr/>
            </a:pPr>
            <a:r>
              <a:rPr lang="en-US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sym typeface="Helvetica Neue" charset="0"/>
              </a:rPr>
              <a:t>Historical Analysis</a:t>
            </a:r>
            <a:endParaRPr lang="en-US" altLang="en-US" sz="12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864572" y="150951"/>
            <a:ext cx="2971327" cy="432053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</a:pPr>
            <a:r>
              <a:rPr lang="en-US" sz="2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 Light" panose="020F0302020204030204" pitchFamily="34" charset="0"/>
                <a:sym typeface="Gill Sans" charset="0"/>
              </a:rPr>
              <a:t>Methodology</a:t>
            </a:r>
            <a:endParaRPr lang="en-US" sz="2600" dirty="0" smtClean="0">
              <a:solidFill>
                <a:prstClr val="black">
                  <a:lumMod val="95000"/>
                  <a:lumOff val="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  <a:fontScheme name="Ion">
    <a:maj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  <a:fontScheme name="Ion">
    <a:maj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  <a:fontScheme name="Ion">
    <a:maj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4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  <a:fontScheme name="Ion">
    <a:maj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5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  <a:fontScheme name="Ion">
    <a:maj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Ion">
    <a:fillStyleLst>
      <a:solidFill>
        <a:schemeClr val="phClr"/>
      </a:solidFill>
      <a:gradFill rotWithShape="1">
        <a:gsLst>
          <a:gs pos="0">
            <a:schemeClr val="phClr">
              <a:tint val="64000"/>
              <a:lumMod val="118000"/>
            </a:schemeClr>
          </a:gs>
          <a:gs pos="100000">
            <a:schemeClr val="phClr">
              <a:tint val="92000"/>
              <a:alpha val="100000"/>
              <a:lumMod val="11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lumMod val="114000"/>
            </a:schemeClr>
          </a:gs>
          <a:gs pos="100000">
            <a:schemeClr val="phClr">
              <a:shade val="90000"/>
              <a:lumMod val="84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7000"/>
              <a:hueMod val="88000"/>
              <a:satMod val="130000"/>
              <a:lumMod val="124000"/>
            </a:schemeClr>
          </a:gs>
          <a:gs pos="100000">
            <a:schemeClr val="phClr">
              <a:tint val="96000"/>
              <a:shade val="88000"/>
              <a:hueMod val="108000"/>
              <a:satMod val="164000"/>
              <a:lumMod val="76000"/>
            </a:schemeClr>
          </a:gs>
        </a:gsLst>
        <a:path path="circle">
          <a:fillToRect l="45000" t="65000" r="125000" b="100000"/>
        </a:path>
      </a:gradFill>
      <a:blipFill rotWithShape="1">
        <a:blip xmlns:r="http://schemas.openxmlformats.org/officeDocument/2006/relationships" r:embed="rId1">
          <a:duotone>
            <a:schemeClr val="phClr">
              <a:shade val="69000"/>
              <a:hueMod val="108000"/>
              <a:satMod val="164000"/>
              <a:lumMod val="74000"/>
            </a:schemeClr>
            <a:schemeClr val="phClr">
              <a:tint val="96000"/>
              <a:hueMod val="88000"/>
              <a:satMod val="140000"/>
              <a:lumMod val="132000"/>
            </a:schemeClr>
          </a:duotone>
        </a:blip>
        <a:stretch/>
      </a:blip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1388</Words>
  <Application>Microsoft Office PowerPoint</Application>
  <PresentationFormat>On-screen Show (4:3)</PresentationFormat>
  <Paragraphs>322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ＭＳ Ｐゴシック</vt:lpstr>
      <vt:lpstr>ＭＳ Ｐゴシック</vt:lpstr>
      <vt:lpstr>Arial</vt:lpstr>
      <vt:lpstr>Calibri</vt:lpstr>
      <vt:lpstr>Calibri Light</vt:lpstr>
      <vt:lpstr>Courier New</vt:lpstr>
      <vt:lpstr>Gill Sans</vt:lpstr>
      <vt:lpstr>Helvetica Neue</vt:lpstr>
      <vt:lpstr>Helvetica Neue Bold Condensed</vt:lpstr>
      <vt:lpstr>Helvetica Neue Medium</vt:lpstr>
      <vt:lpstr>Univers LT Std 45 Light</vt:lpstr>
      <vt:lpstr>Univers LT Std 55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Nix</dc:creator>
  <cp:lastModifiedBy>cpasala</cp:lastModifiedBy>
  <cp:revision>214</cp:revision>
  <dcterms:created xsi:type="dcterms:W3CDTF">2015-04-15T20:14:57Z</dcterms:created>
  <dcterms:modified xsi:type="dcterms:W3CDTF">2016-08-23T15:54:49Z</dcterms:modified>
</cp:coreProperties>
</file>